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65" r:id="rId4"/>
    <p:sldId id="263" r:id="rId5"/>
    <p:sldId id="261" r:id="rId6"/>
    <p:sldId id="266" r:id="rId7"/>
    <p:sldId id="258" r:id="rId8"/>
    <p:sldId id="267" r:id="rId9"/>
    <p:sldId id="259" r:id="rId10"/>
    <p:sldId id="268"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C571"/>
    <a:srgbClr val="769DCC"/>
    <a:srgbClr val="85CCF7"/>
    <a:srgbClr val="E6AF00"/>
    <a:srgbClr val="FFD757"/>
    <a:srgbClr val="C86664"/>
    <a:srgbClr val="C35855"/>
    <a:srgbClr val="C35819"/>
    <a:srgbClr val="FAAF6E"/>
    <a:srgbClr val="00A4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76" autoAdjust="0"/>
  </p:normalViewPr>
  <p:slideViewPr>
    <p:cSldViewPr>
      <p:cViewPr>
        <p:scale>
          <a:sx n="100" d="100"/>
          <a:sy n="100" d="100"/>
        </p:scale>
        <p:origin x="-11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F3B07549-EE2F-475E-83C6-0E9FE2A0B094}" type="datetimeFigureOut">
              <a:rPr lang="zh-TW" altLang="en-US" smtClean="0"/>
              <a:t>2015/1/28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397634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3B07549-EE2F-475E-83C6-0E9FE2A0B094}" type="datetimeFigureOut">
              <a:rPr lang="zh-TW" altLang="en-US" smtClean="0"/>
              <a:t>2015/1/28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198935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3B07549-EE2F-475E-83C6-0E9FE2A0B094}" type="datetimeFigureOut">
              <a:rPr lang="zh-TW" altLang="en-US" smtClean="0"/>
              <a:t>2015/1/28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347185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3B07549-EE2F-475E-83C6-0E9FE2A0B094}" type="datetimeFigureOut">
              <a:rPr lang="zh-TW" altLang="en-US" smtClean="0"/>
              <a:t>2015/1/28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333057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3B07549-EE2F-475E-83C6-0E9FE2A0B094}" type="datetimeFigureOut">
              <a:rPr lang="zh-TW" altLang="en-US" smtClean="0"/>
              <a:t>2015/1/28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98088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F3B07549-EE2F-475E-83C6-0E9FE2A0B094}" type="datetimeFigureOut">
              <a:rPr lang="zh-TW" altLang="en-US" smtClean="0"/>
              <a:t>2015/1/28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228013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F3B07549-EE2F-475E-83C6-0E9FE2A0B094}" type="datetimeFigureOut">
              <a:rPr lang="zh-TW" altLang="en-US" smtClean="0"/>
              <a:t>2015/1/28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404285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3B07549-EE2F-475E-83C6-0E9FE2A0B094}" type="datetimeFigureOut">
              <a:rPr lang="zh-TW" altLang="en-US" smtClean="0"/>
              <a:t>2015/1/28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4164030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3B07549-EE2F-475E-83C6-0E9FE2A0B094}" type="datetimeFigureOut">
              <a:rPr lang="zh-TW" altLang="en-US" smtClean="0"/>
              <a:t>2015/1/28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323891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3B07549-EE2F-475E-83C6-0E9FE2A0B094}" type="datetimeFigureOut">
              <a:rPr lang="zh-TW" altLang="en-US" smtClean="0"/>
              <a:t>2015/1/28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262201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3B07549-EE2F-475E-83C6-0E9FE2A0B094}" type="datetimeFigureOut">
              <a:rPr lang="zh-TW" altLang="en-US" smtClean="0"/>
              <a:t>2015/1/28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221552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07549-EE2F-475E-83C6-0E9FE2A0B094}" type="datetimeFigureOut">
              <a:rPr lang="zh-TW" altLang="en-US" smtClean="0"/>
              <a:t>2015/1/28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DA864-D369-4C68-A0DA-DAD13B5CEA4E}" type="slidenum">
              <a:rPr lang="zh-TW" altLang="en-US" smtClean="0"/>
              <a:t>‹#›</a:t>
            </a:fld>
            <a:endParaRPr lang="zh-TW" altLang="en-US"/>
          </a:p>
        </p:txBody>
      </p:sp>
    </p:spTree>
    <p:extLst>
      <p:ext uri="{BB962C8B-B14F-4D97-AF65-F5344CB8AC3E}">
        <p14:creationId xmlns:p14="http://schemas.microsoft.com/office/powerpoint/2010/main" val="1787567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8229600" cy="5832648"/>
          </a:xfrm>
        </p:spPr>
        <p:txBody>
          <a:bodyPr>
            <a:noAutofit/>
          </a:bodyPr>
          <a:lstStyle/>
          <a:p>
            <a:pPr lvl="0"/>
            <a:r>
              <a:rPr lang="zh-TW" altLang="en-US" sz="4000" dirty="0" smtClean="0">
                <a:solidFill>
                  <a:schemeClr val="tx1">
                    <a:lumMod val="85000"/>
                    <a:lumOff val="15000"/>
                  </a:schemeClr>
                </a:solidFill>
                <a:latin typeface="微軟正黑體" pitchFamily="34" charset="-120"/>
                <a:ea typeface="微軟正黑體" pitchFamily="34" charset="-120"/>
              </a:rPr>
              <a:t>電廠營運服務</a:t>
            </a:r>
            <a:r>
              <a:rPr lang="en-US" altLang="zh-TW" sz="4000" dirty="0" smtClean="0">
                <a:solidFill>
                  <a:schemeClr val="tx1">
                    <a:lumMod val="85000"/>
                    <a:lumOff val="15000"/>
                  </a:schemeClr>
                </a:solidFill>
                <a:latin typeface="微軟正黑體" pitchFamily="34" charset="-120"/>
                <a:ea typeface="微軟正黑體" pitchFamily="34" charset="-120"/>
              </a:rPr>
              <a:t/>
            </a:r>
            <a:br>
              <a:rPr lang="en-US" altLang="zh-TW" sz="4000" dirty="0" smtClean="0">
                <a:solidFill>
                  <a:schemeClr val="tx1">
                    <a:lumMod val="85000"/>
                    <a:lumOff val="15000"/>
                  </a:schemeClr>
                </a:solidFill>
                <a:latin typeface="微軟正黑體" pitchFamily="34" charset="-120"/>
                <a:ea typeface="微軟正黑體" pitchFamily="34" charset="-120"/>
              </a:rPr>
            </a:br>
            <a:r>
              <a:rPr lang="en-US" altLang="zh-TW" sz="4000" dirty="0" smtClean="0">
                <a:solidFill>
                  <a:schemeClr val="tx1">
                    <a:lumMod val="85000"/>
                    <a:lumOff val="15000"/>
                  </a:schemeClr>
                </a:solidFill>
                <a:latin typeface="微軟正黑體" pitchFamily="34" charset="-120"/>
                <a:ea typeface="微軟正黑體" pitchFamily="34" charset="-120"/>
              </a:rPr>
              <a:t/>
            </a:r>
            <a:br>
              <a:rPr lang="en-US" altLang="zh-TW" sz="4000" dirty="0" smtClean="0">
                <a:solidFill>
                  <a:schemeClr val="tx1">
                    <a:lumMod val="85000"/>
                    <a:lumOff val="15000"/>
                  </a:schemeClr>
                </a:solidFill>
                <a:latin typeface="微軟正黑體" pitchFamily="34" charset="-120"/>
                <a:ea typeface="微軟正黑體" pitchFamily="34" charset="-120"/>
              </a:rPr>
            </a:br>
            <a:r>
              <a:rPr lang="zh-TW" altLang="en-US" sz="4000" dirty="0" smtClean="0">
                <a:solidFill>
                  <a:schemeClr val="tx1">
                    <a:lumMod val="85000"/>
                    <a:lumOff val="15000"/>
                  </a:schemeClr>
                </a:solidFill>
                <a:latin typeface="微軟正黑體" pitchFamily="34" charset="-120"/>
                <a:ea typeface="微軟正黑體" pitchFamily="34" charset="-120"/>
              </a:rPr>
              <a:t>電廠資訊</a:t>
            </a:r>
            <a:endParaRPr lang="zh-TW" altLang="en-US" sz="4000" dirty="0">
              <a:solidFill>
                <a:schemeClr val="tx1">
                  <a:lumMod val="85000"/>
                  <a:lumOff val="15000"/>
                </a:scheme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1296664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960518784"/>
              </p:ext>
            </p:extLst>
          </p:nvPr>
        </p:nvGraphicFramePr>
        <p:xfrm>
          <a:off x="265171" y="977737"/>
          <a:ext cx="8627309" cy="5344808"/>
        </p:xfrm>
        <a:graphic>
          <a:graphicData uri="http://schemas.openxmlformats.org/drawingml/2006/table">
            <a:tbl>
              <a:tblPr firstRow="1" bandRow="1">
                <a:tableStyleId>{7DF18680-E054-41AD-8BC1-D1AEF772440D}</a:tableStyleId>
              </a:tblPr>
              <a:tblGrid>
                <a:gridCol w="576064"/>
                <a:gridCol w="1610249"/>
                <a:gridCol w="1610249"/>
                <a:gridCol w="1610249"/>
                <a:gridCol w="1610249"/>
                <a:gridCol w="1610249"/>
              </a:tblGrid>
              <a:tr h="288032">
                <a:tc>
                  <a:txBody>
                    <a:bodyPr/>
                    <a:lstStyle/>
                    <a:p>
                      <a:pPr algn="ctr"/>
                      <a:r>
                        <a:rPr lang="zh-TW" altLang="en-US" sz="1200" dirty="0" smtClean="0">
                          <a:latin typeface="微軟正黑體" pitchFamily="34" charset="-120"/>
                          <a:ea typeface="微軟正黑體" pitchFamily="34" charset="-120"/>
                        </a:rPr>
                        <a:t>步驟</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一</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二</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三</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四</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五</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r>
              <a:tr h="677352">
                <a:tc>
                  <a:txBody>
                    <a:bodyPr/>
                    <a:lstStyle/>
                    <a:p>
                      <a:pPr algn="ctr"/>
                      <a:r>
                        <a:rPr lang="zh-TW" altLang="en-US" sz="1200" dirty="0" smtClean="0">
                          <a:latin typeface="微軟正黑體" pitchFamily="34" charset="-120"/>
                          <a:ea typeface="微軟正黑體" pitchFamily="34" charset="-120"/>
                        </a:rPr>
                        <a:t>作業名稱</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algn="l"/>
                      <a:r>
                        <a:rPr lang="zh-TW" altLang="en-US" sz="1200" dirty="0" smtClean="0">
                          <a:latin typeface="微軟正黑體" pitchFamily="34" charset="-120"/>
                          <a:ea typeface="微軟正黑體" pitchFamily="34" charset="-120"/>
                        </a:rPr>
                        <a:t>再生能源發電設備認定</a:t>
                      </a:r>
                      <a:endParaRPr lang="zh-TW" altLang="en-US" sz="1200" dirty="0">
                        <a:latin typeface="微軟正黑體" pitchFamily="34" charset="-120"/>
                        <a:ea typeface="微軟正黑體" pitchFamily="34" charset="-120"/>
                      </a:endParaRP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電業籌設許可</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施工許可</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簽購售電契約</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成立給照</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982464">
                <a:tc>
                  <a:txBody>
                    <a:bodyPr/>
                    <a:lstStyle/>
                    <a:p>
                      <a:pPr algn="ctr"/>
                      <a:r>
                        <a:rPr lang="zh-TW" altLang="en-US" sz="1200" dirty="0" smtClean="0">
                          <a:latin typeface="微軟正黑體" pitchFamily="34" charset="-120"/>
                          <a:ea typeface="微軟正黑體" pitchFamily="34" charset="-120"/>
                        </a:rPr>
                        <a:t>文件</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設置計畫書或電業籌備創設核准文件影本</a:t>
                      </a:r>
                      <a:endParaRPr lang="zh-TW" altLang="zh-TW" sz="1200" u="none" strike="noStrike" cap="none" baseline="0" dirty="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籌設計畫書</a:t>
                      </a:r>
                    </a:p>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環評核准文件</a:t>
                      </a:r>
                    </a:p>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地方主管機關同意</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函</a:t>
                      </a:r>
                    </a:p>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4.</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融資意願書</a:t>
                      </a:r>
                    </a:p>
                    <a:p>
                      <a:pPr marL="102870" marR="0" lvl="0" indent="-10287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5.</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土地使用同意書及</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02870" marR="0" lvl="0" indent="-102870"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地政機關意見書</a:t>
                      </a:r>
                    </a:p>
                    <a:p>
                      <a:pPr marL="102870" marR="0" lvl="0" indent="-10287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6.</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電源引接同意書</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工程計畫書</a:t>
                      </a:r>
                    </a:p>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初步圖樣及規範書</a:t>
                      </a:r>
                    </a:p>
                    <a:p>
                      <a:pPr marL="132715" marR="0" lvl="0" indent="-132715"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土地完成變更或容</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許使用證明文件</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（設至於領有使用</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執照之合法建築物</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上者，免附</a:t>
                      </a: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a:t>
                      </a:r>
                      <a:endParaRPr lang="zh-TW" altLang="en-US" sz="1200" dirty="0">
                        <a:latin typeface="微軟正黑體" pitchFamily="34" charset="-120"/>
                        <a:ea typeface="微軟正黑體" pitchFamily="34" charset="-120"/>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工作許可證</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just"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1.</a:t>
                      </a: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電業登記規則第8</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條所列各書圖</a:t>
                      </a:r>
                    </a:p>
                    <a:p>
                      <a:pPr marL="88900" marR="0" lvl="0" indent="-8890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電業竣工查驗作業</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88900" marR="0" lvl="0" indent="-88900"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要點所列各文件</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r h="982464">
                <a:tc>
                  <a:txBody>
                    <a:bodyPr/>
                    <a:lstStyle/>
                    <a:p>
                      <a:pPr algn="ctr"/>
                      <a:r>
                        <a:rPr lang="zh-TW" altLang="en-US" sz="1200" dirty="0" smtClean="0">
                          <a:latin typeface="微軟正黑體" pitchFamily="34" charset="-120"/>
                          <a:ea typeface="微軟正黑體" pitchFamily="34" charset="-120"/>
                        </a:rPr>
                        <a:t>有效期間</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經認定之日起1年內須取得電源線引接同意書</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於電源線引接同意書有效期限內依電業法相關法規完成電業籌備創設</a:t>
                      </a:r>
                    </a:p>
                    <a:p>
                      <a:pPr marL="110490" marR="0" lvl="0" indent="-9779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於工作許可證有效日起至電業籌備創設期間屆滿前電業完成簽定訂購電契約</a:t>
                      </a:r>
                      <a:endParaRPr lang="zh-TW" altLang="zh-TW" sz="1200" u="none" strike="noStrike" cap="none" baseline="0" dirty="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lang="zh-TW" altLang="en-US" sz="13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lang="zh-TW" altLang="en-US" sz="13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太陽光電發電設備者，簽約後18個月內必須取得電業執照</a:t>
                      </a:r>
                    </a:p>
                    <a:p>
                      <a:pPr algn="l"/>
                      <a:endParaRPr lang="zh-TW" altLang="en-US" sz="1200" dirty="0">
                        <a:latin typeface="微軟正黑體" pitchFamily="34" charset="-120"/>
                        <a:ea typeface="微軟正黑體" pitchFamily="34" charset="-120"/>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982464">
                <a:tc>
                  <a:txBody>
                    <a:bodyPr/>
                    <a:lstStyle/>
                    <a:p>
                      <a:pPr algn="ctr"/>
                      <a:r>
                        <a:rPr lang="zh-TW" altLang="en-US" sz="1200" dirty="0" smtClean="0">
                          <a:latin typeface="微軟正黑體" pitchFamily="34" charset="-120"/>
                          <a:ea typeface="微軟正黑體" pitchFamily="34" charset="-120"/>
                        </a:rPr>
                        <a:t>法令規定</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發電設</a:t>
                      </a:r>
                      <a:endParaRPr lang="en-US" altLang="zh-TW" sz="1200" u="none" strike="noStrike" cap="none" baseline="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zh-TW" altLang="en-US" sz="1200" u="none" strike="noStrike" cap="none" baseline="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備</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認定辦法」第</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4條</a:t>
                      </a:r>
                      <a:endParaRPr lang="en-US" altLang="zh-TW" sz="1200" u="none" strike="noStrike" cap="none" baseline="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zh-TW" altLang="en-US" sz="1200" u="none" strike="noStrike" cap="none" baseline="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及第</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5條</a:t>
                      </a:r>
                    </a:p>
                    <a:p>
                      <a:pPr marL="114300" marR="0" lvl="0" indent="-114300" algn="l" rtl="0">
                        <a:spcBef>
                          <a:spcPts val="0"/>
                        </a:spcBef>
                        <a:spcAft>
                          <a:spcPts val="0"/>
                        </a:spcAft>
                        <a:buSzPct val="25000"/>
                        <a:buNone/>
                      </a:pPr>
                      <a:r>
                        <a:rPr lang="zh-TW" altLang="zh-TW" sz="1200" u="none" strike="noStrike" cap="none" baseline="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審查</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符合者</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，發給</a:t>
                      </a:r>
                      <a:endParaRPr lang="en-US" altLang="zh-TW" sz="1200" u="none" strike="noStrike" cap="none" baseline="0" smtClean="0">
                        <a:latin typeface="微軟正黑體" panose="020B0604030504040204" pitchFamily="34" charset="-120"/>
                        <a:ea typeface="微軟正黑體" panose="020B0604030504040204" pitchFamily="34" charset="-120"/>
                        <a:cs typeface="Calibri"/>
                        <a:sym typeface="Calibri"/>
                      </a:endParaRPr>
                    </a:p>
                    <a:p>
                      <a:pPr marL="114300" marR="0" lvl="0" indent="-114300" algn="l" rtl="0">
                        <a:spcBef>
                          <a:spcPts val="0"/>
                        </a:spcBef>
                        <a:spcAft>
                          <a:spcPts val="0"/>
                        </a:spcAft>
                        <a:buSzPct val="25000"/>
                        <a:buNone/>
                      </a:pPr>
                      <a:r>
                        <a:rPr lang="zh-TW" altLang="en-US" sz="1200" u="none" strike="noStrike" cap="none" baseline="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證明</a:t>
                      </a:r>
                      <a:endPar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「電業登記規則」</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第3條</a:t>
                      </a:r>
                    </a:p>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審查符合者，發給</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證明</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「電業登記規則」</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第3條</a:t>
                      </a:r>
                    </a:p>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審查要件符合規定</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後，核發工作許可</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證</a:t>
                      </a:r>
                    </a:p>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工作許可證有效期</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間（比照風力為1</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年），得申請展延，</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每次展延一年</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依簽約電價躉售20年</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「電業登記規則」</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第3條及「再生能源</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發電設備認定辦法」</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第7條</a:t>
                      </a:r>
                    </a:p>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審查符合規定後，</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核發電業執照</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bl>
          </a:graphicData>
        </a:graphic>
      </p:graphicFrame>
      <p:sp>
        <p:nvSpPr>
          <p:cNvPr id="5" name="矩形 4"/>
          <p:cNvSpPr/>
          <p:nvPr/>
        </p:nvSpPr>
        <p:spPr>
          <a:xfrm>
            <a:off x="265171" y="6335609"/>
            <a:ext cx="8620272" cy="45719"/>
          </a:xfrm>
          <a:prstGeom prst="rect">
            <a:avLst/>
          </a:prstGeom>
          <a:solidFill>
            <a:srgbClr val="90A4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標題 1"/>
          <p:cNvSpPr txBox="1">
            <a:spLocks/>
          </p:cNvSpPr>
          <p:nvPr/>
        </p:nvSpPr>
        <p:spPr>
          <a:xfrm>
            <a:off x="230832" y="163335"/>
            <a:ext cx="8229600" cy="8173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zh-TW" altLang="en-US" sz="1600" b="1" dirty="0" smtClean="0">
                <a:solidFill>
                  <a:srgbClr val="2C2C2C"/>
                </a:solidFill>
                <a:latin typeface="微軟正黑體" pitchFamily="34" charset="-120"/>
                <a:ea typeface="微軟正黑體" pitchFamily="34" charset="-120"/>
              </a:rPr>
              <a:t>第</a:t>
            </a:r>
            <a:r>
              <a:rPr lang="zh-TW" altLang="en-US" sz="1600" b="1" dirty="0">
                <a:solidFill>
                  <a:srgbClr val="2C2C2C"/>
                </a:solidFill>
                <a:latin typeface="微軟正黑體" pitchFamily="34" charset="-120"/>
                <a:ea typeface="微軟正黑體" pitchFamily="34" charset="-120"/>
              </a:rPr>
              <a:t>一</a:t>
            </a:r>
            <a:r>
              <a:rPr lang="zh-TW" altLang="en-US" sz="1600" b="1" dirty="0" smtClean="0">
                <a:solidFill>
                  <a:srgbClr val="2C2C2C"/>
                </a:solidFill>
                <a:latin typeface="微軟正黑體" pitchFamily="34" charset="-120"/>
                <a:ea typeface="微軟正黑體" pitchFamily="34" charset="-120"/>
              </a:rPr>
              <a:t>型再生能源</a:t>
            </a:r>
            <a:r>
              <a:rPr lang="zh-TW" altLang="en-US" sz="1600" b="1" dirty="0">
                <a:solidFill>
                  <a:srgbClr val="2C2C2C"/>
                </a:solidFill>
                <a:latin typeface="微軟正黑體" pitchFamily="34" charset="-120"/>
                <a:ea typeface="微軟正黑體" pitchFamily="34" charset="-120"/>
              </a:rPr>
              <a:t>發電</a:t>
            </a:r>
            <a:r>
              <a:rPr lang="zh-TW" altLang="en-US" sz="1600" b="1" dirty="0" smtClean="0">
                <a:solidFill>
                  <a:srgbClr val="2C2C2C"/>
                </a:solidFill>
                <a:latin typeface="微軟正黑體" pitchFamily="34" charset="-120"/>
                <a:ea typeface="微軟正黑體" pitchFamily="34" charset="-120"/>
              </a:rPr>
              <a:t>設備：</a:t>
            </a:r>
            <a:endParaRPr lang="en-US" altLang="zh-TW" sz="1600" b="1" dirty="0" smtClean="0">
              <a:solidFill>
                <a:srgbClr val="2C2C2C"/>
              </a:solidFill>
              <a:latin typeface="微軟正黑體" pitchFamily="34" charset="-120"/>
              <a:ea typeface="微軟正黑體" pitchFamily="34" charset="-120"/>
            </a:endParaRPr>
          </a:p>
          <a:p>
            <a:pPr algn="l">
              <a:spcBef>
                <a:spcPts val="0"/>
              </a:spcBef>
            </a:pPr>
            <a:r>
              <a:rPr lang="zh-TW" altLang="zh-TW" sz="1400" dirty="0">
                <a:solidFill>
                  <a:schemeClr val="dk1"/>
                </a:solidFill>
                <a:latin typeface="微軟正黑體" panose="020B0604030504040204" pitchFamily="34" charset="-120"/>
                <a:ea typeface="微軟正黑體" panose="020B0604030504040204" pitchFamily="34" charset="-120"/>
                <a:cs typeface="Merriweather"/>
              </a:rPr>
              <a:t>電業法の規定に基づいて</a:t>
            </a:r>
            <a:r>
              <a:rPr lang="zh-TW" altLang="zh-TW" sz="1400" dirty="0">
                <a:solidFill>
                  <a:schemeClr val="dk1"/>
                </a:solidFill>
                <a:latin typeface="微軟正黑體" panose="020B0604030504040204" pitchFamily="34" charset="-120"/>
                <a:ea typeface="微軟正黑體" panose="020B0604030504040204" pitchFamily="34" charset="-120"/>
                <a:cs typeface="Merriweather"/>
                <a:sym typeface="Merriweather"/>
              </a:rPr>
              <a:t>，</a:t>
            </a:r>
            <a:r>
              <a:rPr lang="zh-TW" altLang="zh-TW" sz="1400" dirty="0">
                <a:solidFill>
                  <a:schemeClr val="dk1"/>
                </a:solidFill>
                <a:latin typeface="微軟正黑體" panose="020B0604030504040204" pitchFamily="34" charset="-120"/>
                <a:ea typeface="微軟正黑體" panose="020B0604030504040204" pitchFamily="34" charset="-120"/>
                <a:cs typeface="Merriweather"/>
              </a:rPr>
              <a:t>設置された</a:t>
            </a:r>
            <a:r>
              <a:rPr lang="zh-TW" altLang="zh-TW" sz="1400" dirty="0">
                <a:solidFill>
                  <a:schemeClr val="dk1"/>
                </a:solidFill>
                <a:latin typeface="微軟正黑體" panose="020B0604030504040204" pitchFamily="34" charset="-120"/>
                <a:ea typeface="微軟正黑體" panose="020B0604030504040204" pitchFamily="34" charset="-120"/>
                <a:cs typeface="Merriweather"/>
                <a:sym typeface="Merriweather"/>
              </a:rPr>
              <a:t>利</a:t>
            </a:r>
            <a:r>
              <a:rPr lang="zh-TW" altLang="zh-TW" sz="1400" dirty="0">
                <a:solidFill>
                  <a:schemeClr val="dk1"/>
                </a:solidFill>
                <a:latin typeface="微軟正黑體" panose="020B0604030504040204" pitchFamily="34" charset="-120"/>
                <a:ea typeface="微軟正黑體" panose="020B0604030504040204" pitchFamily="34" charset="-120"/>
                <a:cs typeface="Merriweather"/>
              </a:rPr>
              <a:t>再生エネルギーを用いて発電する発電設備を指す。 </a:t>
            </a:r>
            <a:endParaRPr lang="zh-TW" altLang="zh-TW" sz="1400" dirty="0">
              <a:solidFill>
                <a:schemeClr val="dk1"/>
              </a:solidFill>
              <a:latin typeface="微軟正黑體" panose="020B0604030504040204" pitchFamily="34" charset="-120"/>
              <a:ea typeface="微軟正黑體" panose="020B0604030504040204" pitchFamily="34" charset="-120"/>
              <a:cs typeface="Merriweather"/>
            </a:endParaRPr>
          </a:p>
        </p:txBody>
      </p:sp>
    </p:spTree>
    <p:extLst>
      <p:ext uri="{BB962C8B-B14F-4D97-AF65-F5344CB8AC3E}">
        <p14:creationId xmlns:p14="http://schemas.microsoft.com/office/powerpoint/2010/main" val="371878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457200" y="332657"/>
            <a:ext cx="8229600" cy="3600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ctr"/>
            <a:r>
              <a:rPr lang="zh-TW" altLang="en-US" sz="1600" b="0" i="0" u="none" strike="noStrike" dirty="0" smtClean="0">
                <a:solidFill>
                  <a:srgbClr val="000000"/>
                </a:solidFill>
                <a:latin typeface="微軟正黑體" pitchFamily="34" charset="-120"/>
                <a:ea typeface="微軟正黑體" pitchFamily="34" charset="-120"/>
              </a:rPr>
              <a:t>附表三　</a:t>
            </a:r>
            <a:r>
              <a:rPr lang="en-US" altLang="zh-TW" sz="1600" b="0" i="0" u="none" strike="noStrike" dirty="0" smtClean="0">
                <a:solidFill>
                  <a:srgbClr val="000000"/>
                </a:solidFill>
                <a:latin typeface="微軟正黑體" pitchFamily="34" charset="-120"/>
                <a:ea typeface="微軟正黑體" pitchFamily="34" charset="-120"/>
              </a:rPr>
              <a:t>104</a:t>
            </a:r>
            <a:r>
              <a:rPr lang="zh-TW" altLang="en-US" sz="1600" b="0" i="0" u="none" strike="noStrike" dirty="0" smtClean="0">
                <a:solidFill>
                  <a:srgbClr val="000000"/>
                </a:solidFill>
                <a:latin typeface="微軟正黑體" pitchFamily="34" charset="-120"/>
                <a:ea typeface="微軟正黑體" pitchFamily="34" charset="-120"/>
              </a:rPr>
              <a:t>年度太陽光電發電設備免競標對象電能躉購費率</a:t>
            </a:r>
          </a:p>
        </p:txBody>
      </p:sp>
      <p:graphicFrame>
        <p:nvGraphicFramePr>
          <p:cNvPr id="9" name="表格 8"/>
          <p:cNvGraphicFramePr>
            <a:graphicFrameLocks noGrp="1"/>
          </p:cNvGraphicFramePr>
          <p:nvPr>
            <p:extLst>
              <p:ext uri="{D42A27DB-BD31-4B8C-83A1-F6EECF244321}">
                <p14:modId xmlns:p14="http://schemas.microsoft.com/office/powerpoint/2010/main" val="665196437"/>
              </p:ext>
            </p:extLst>
          </p:nvPr>
        </p:nvGraphicFramePr>
        <p:xfrm>
          <a:off x="539552" y="745648"/>
          <a:ext cx="8136904" cy="2271127"/>
        </p:xfrm>
        <a:graphic>
          <a:graphicData uri="http://schemas.openxmlformats.org/drawingml/2006/table">
            <a:tbl>
              <a:tblPr/>
              <a:tblGrid>
                <a:gridCol w="1152128"/>
                <a:gridCol w="936104"/>
                <a:gridCol w="2016224"/>
                <a:gridCol w="2016224"/>
                <a:gridCol w="2016224"/>
              </a:tblGrid>
              <a:tr h="428625">
                <a:tc>
                  <a:txBody>
                    <a:bodyPr/>
                    <a:lstStyle/>
                    <a:p>
                      <a:pPr algn="ctr" fontAlgn="ctr"/>
                      <a:r>
                        <a:rPr lang="zh-TW" altLang="en-US" sz="1200" b="1" i="0" u="none" strike="noStrike" dirty="0">
                          <a:solidFill>
                            <a:schemeClr val="bg1"/>
                          </a:solidFill>
                          <a:latin typeface="微軟正黑體" pitchFamily="34" charset="-120"/>
                          <a:ea typeface="微軟正黑體" pitchFamily="34" charset="-120"/>
                        </a:rPr>
                        <a:t>再生能源類別</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fontAlgn="ctr"/>
                      <a:r>
                        <a:rPr lang="zh-TW" altLang="en-US" sz="1200" b="1" i="0" u="none" strike="noStrike" dirty="0">
                          <a:solidFill>
                            <a:schemeClr val="bg1"/>
                          </a:solidFill>
                          <a:latin typeface="微軟正黑體" pitchFamily="34" charset="-120"/>
                          <a:ea typeface="微軟正黑體" pitchFamily="34" charset="-120"/>
                        </a:rPr>
                        <a:t>分類</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fontAlgn="ctr"/>
                      <a:r>
                        <a:rPr lang="zh-TW" altLang="en-US" sz="1200" b="1" i="0" u="none" strike="noStrike" dirty="0">
                          <a:solidFill>
                            <a:schemeClr val="bg1"/>
                          </a:solidFill>
                          <a:latin typeface="微軟正黑體" pitchFamily="34" charset="-120"/>
                          <a:ea typeface="微軟正黑體" pitchFamily="34" charset="-120"/>
                        </a:rPr>
                        <a:t>裝置容量級距</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fontAlgn="ctr"/>
                      <a:r>
                        <a:rPr lang="zh-TW" altLang="en-US" sz="1200" b="1" i="0" u="none" strike="noStrike" dirty="0">
                          <a:solidFill>
                            <a:schemeClr val="bg1"/>
                          </a:solidFill>
                          <a:latin typeface="微軟正黑體" pitchFamily="34" charset="-120"/>
                          <a:ea typeface="微軟正黑體" pitchFamily="34" charset="-120"/>
                        </a:rPr>
                        <a:t>第一期上限費率</a:t>
                      </a:r>
                      <a:r>
                        <a:rPr lang="en-US" altLang="zh-TW" sz="1200" b="1" i="0" u="none" strike="noStrike" dirty="0">
                          <a:solidFill>
                            <a:schemeClr val="bg1"/>
                          </a:solidFill>
                          <a:latin typeface="微軟正黑體" pitchFamily="34" charset="-120"/>
                          <a:ea typeface="微軟正黑體" pitchFamily="34" charset="-120"/>
                        </a:rPr>
                        <a:t>(</a:t>
                      </a:r>
                      <a:r>
                        <a:rPr lang="zh-TW" altLang="en-US" sz="1200" b="1" i="0" u="none" strike="noStrike" dirty="0">
                          <a:solidFill>
                            <a:schemeClr val="bg1"/>
                          </a:solidFill>
                          <a:latin typeface="微軟正黑體" pitchFamily="34" charset="-120"/>
                          <a:ea typeface="微軟正黑體" pitchFamily="34" charset="-120"/>
                        </a:rPr>
                        <a:t>元</a:t>
                      </a:r>
                      <a:r>
                        <a:rPr lang="en-US" altLang="zh-TW" sz="1200" b="1" i="0" u="none" strike="noStrike" dirty="0">
                          <a:solidFill>
                            <a:schemeClr val="bg1"/>
                          </a:solidFill>
                          <a:latin typeface="微軟正黑體" pitchFamily="34" charset="-120"/>
                          <a:ea typeface="微軟正黑體" pitchFamily="34" charset="-120"/>
                        </a:rPr>
                        <a:t>/</a:t>
                      </a:r>
                      <a:r>
                        <a:rPr lang="zh-TW" altLang="en-US" sz="1200" b="1" i="0" u="none" strike="noStrike" dirty="0">
                          <a:solidFill>
                            <a:schemeClr val="bg1"/>
                          </a:solidFill>
                          <a:latin typeface="微軟正黑體" pitchFamily="34" charset="-120"/>
                          <a:ea typeface="微軟正黑體" pitchFamily="34" charset="-120"/>
                        </a:rPr>
                        <a:t>度</a:t>
                      </a:r>
                      <a:r>
                        <a:rPr lang="en-US" altLang="zh-TW" sz="1200" b="1" i="0" u="none" strike="noStrike" dirty="0">
                          <a:solidFill>
                            <a:schemeClr val="bg1"/>
                          </a:solidFill>
                          <a:latin typeface="微軟正黑體" pitchFamily="34" charset="-120"/>
                          <a:ea typeface="微軟正黑體" pitchFamily="34" charset="-120"/>
                        </a:rPr>
                        <a:t>)</a:t>
                      </a:r>
                      <a:endParaRPr lang="zh-TW" altLang="en-US" sz="1200" b="1" i="0" u="none" strike="noStrike" dirty="0">
                        <a:solidFill>
                          <a:schemeClr val="bg1"/>
                        </a:solidFill>
                        <a:latin typeface="微軟正黑體" pitchFamily="34" charset="-120"/>
                        <a:ea typeface="微軟正黑體" pitchFamily="34" charset="-12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fontAlgn="t"/>
                      <a:r>
                        <a:rPr lang="zh-TW" altLang="en-US" sz="1200" b="1" i="0" u="none" strike="noStrike" dirty="0">
                          <a:solidFill>
                            <a:schemeClr val="bg1"/>
                          </a:solidFill>
                          <a:latin typeface="微軟正黑體" pitchFamily="34" charset="-120"/>
                          <a:ea typeface="微軟正黑體" pitchFamily="34" charset="-120"/>
                        </a:rPr>
                        <a:t>第二期上限費率</a:t>
                      </a:r>
                      <a:r>
                        <a:rPr lang="en-US" altLang="zh-TW" sz="1200" b="1" i="0" u="none" strike="noStrike" dirty="0">
                          <a:solidFill>
                            <a:schemeClr val="bg1"/>
                          </a:solidFill>
                          <a:latin typeface="微軟正黑體" pitchFamily="34" charset="-120"/>
                          <a:ea typeface="微軟正黑體" pitchFamily="34" charset="-120"/>
                        </a:rPr>
                        <a:t>(</a:t>
                      </a:r>
                      <a:r>
                        <a:rPr lang="zh-TW" altLang="en-US" sz="1200" b="1" i="0" u="none" strike="noStrike" dirty="0">
                          <a:solidFill>
                            <a:schemeClr val="bg1"/>
                          </a:solidFill>
                          <a:latin typeface="微軟正黑體" pitchFamily="34" charset="-120"/>
                          <a:ea typeface="微軟正黑體" pitchFamily="34" charset="-120"/>
                        </a:rPr>
                        <a:t>元</a:t>
                      </a:r>
                      <a:r>
                        <a:rPr lang="en-US" altLang="zh-TW" sz="1200" b="1" i="0" u="none" strike="noStrike" dirty="0">
                          <a:solidFill>
                            <a:schemeClr val="bg1"/>
                          </a:solidFill>
                          <a:latin typeface="微軟正黑體" pitchFamily="34" charset="-120"/>
                          <a:ea typeface="微軟正黑體" pitchFamily="34" charset="-120"/>
                        </a:rPr>
                        <a:t>/</a:t>
                      </a:r>
                      <a:r>
                        <a:rPr lang="zh-TW" altLang="en-US" sz="1200" b="1" i="0" u="none" strike="noStrike" dirty="0">
                          <a:solidFill>
                            <a:schemeClr val="bg1"/>
                          </a:solidFill>
                          <a:latin typeface="微軟正黑體" pitchFamily="34" charset="-120"/>
                          <a:ea typeface="微軟正黑體" pitchFamily="34" charset="-120"/>
                        </a:rPr>
                        <a:t>度</a:t>
                      </a:r>
                      <a:r>
                        <a:rPr lang="en-US" altLang="zh-TW" sz="1200" b="1" i="0" u="none" strike="noStrike" dirty="0">
                          <a:solidFill>
                            <a:schemeClr val="bg1"/>
                          </a:solidFill>
                          <a:latin typeface="微軟正黑體" pitchFamily="34" charset="-120"/>
                          <a:ea typeface="微軟正黑體" pitchFamily="34" charset="-120"/>
                        </a:rPr>
                        <a:t>)</a:t>
                      </a:r>
                      <a:endParaRPr lang="zh-TW" altLang="en-US" sz="1200" b="1" i="0" u="none" strike="noStrike" dirty="0">
                        <a:solidFill>
                          <a:schemeClr val="bg1"/>
                        </a:solidFill>
                        <a:latin typeface="微軟正黑體" pitchFamily="34" charset="-120"/>
                        <a:ea typeface="微軟正黑體" pitchFamily="34" charset="-12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r>
              <a:tr h="219075">
                <a:tc rowSpan="5">
                  <a:txBody>
                    <a:bodyPr/>
                    <a:lstStyle/>
                    <a:p>
                      <a:pPr algn="ctr" fontAlgn="ctr"/>
                      <a:r>
                        <a:rPr lang="zh-TW" altLang="en-US" sz="1200" b="0" i="0" u="none" strike="noStrike" dirty="0">
                          <a:solidFill>
                            <a:srgbClr val="000000"/>
                          </a:solidFill>
                          <a:latin typeface="微軟正黑體" pitchFamily="34" charset="-120"/>
                          <a:ea typeface="微軟正黑體" pitchFamily="34" charset="-120"/>
                        </a:rPr>
                        <a:t>太陽光電</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rowSpan="4">
                  <a:txBody>
                    <a:bodyPr/>
                    <a:lstStyle/>
                    <a:p>
                      <a:pPr algn="ctr" fontAlgn="ctr"/>
                      <a:r>
                        <a:rPr lang="zh-TW" altLang="en-US" sz="1200" b="0" i="0" u="none" strike="noStrike" dirty="0">
                          <a:solidFill>
                            <a:srgbClr val="000000"/>
                          </a:solidFill>
                          <a:latin typeface="微軟正黑體" pitchFamily="34" charset="-120"/>
                          <a:ea typeface="微軟正黑體" pitchFamily="34" charset="-120"/>
                        </a:rPr>
                        <a:t>屋頂型</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1</a:t>
                      </a:r>
                      <a:r>
                        <a:rPr lang="zh-TW" altLang="en-US" sz="1200" b="0" i="0" u="none" strike="noStrike" dirty="0">
                          <a:solidFill>
                            <a:srgbClr val="000000"/>
                          </a:solidFill>
                          <a:latin typeface="微軟正黑體" pitchFamily="34" charset="-120"/>
                          <a:ea typeface="微軟正黑體" pitchFamily="34" charset="-120"/>
                        </a:rPr>
                        <a:t>瓩以上不及</a:t>
                      </a:r>
                      <a:r>
                        <a:rPr lang="en-US" altLang="zh-TW" sz="1200" b="0" i="0" u="none" strike="noStrike" dirty="0">
                          <a:solidFill>
                            <a:srgbClr val="000000"/>
                          </a:solidFill>
                          <a:latin typeface="微軟正黑體" pitchFamily="34" charset="-120"/>
                          <a:ea typeface="微軟正黑體" pitchFamily="34" charset="-120"/>
                        </a:rPr>
                        <a:t>20</a:t>
                      </a:r>
                      <a:r>
                        <a:rPr lang="zh-TW" altLang="en-US" sz="1200" b="0" i="0" u="none" strike="noStrike" dirty="0">
                          <a:solidFill>
                            <a:srgbClr val="000000"/>
                          </a:solidFill>
                          <a:latin typeface="微軟正黑體" pitchFamily="34" charset="-120"/>
                          <a:ea typeface="微軟正黑體" pitchFamily="34" charset="-120"/>
                        </a:rPr>
                        <a:t>瓩</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6.8633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6.6721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19075">
                <a:tc vMerge="1">
                  <a:txBody>
                    <a:bodyPr/>
                    <a:lstStyle/>
                    <a:p>
                      <a:endParaRPr lang="zh-TW" altLang="en-US"/>
                    </a:p>
                  </a:txBody>
                  <a:tcPr/>
                </a:tc>
                <a:tc vMerge="1">
                  <a:txBody>
                    <a:bodyPr/>
                    <a:lstStyle/>
                    <a:p>
                      <a:endParaRPr lang="zh-TW" altLang="en-US"/>
                    </a:p>
                  </a:txBody>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20</a:t>
                      </a:r>
                      <a:r>
                        <a:rPr lang="zh-TW" altLang="en-US" sz="1200" b="0" i="0" u="none" strike="noStrike" dirty="0">
                          <a:solidFill>
                            <a:srgbClr val="000000"/>
                          </a:solidFill>
                          <a:latin typeface="微軟正黑體" pitchFamily="34" charset="-120"/>
                          <a:ea typeface="微軟正黑體" pitchFamily="34" charset="-120"/>
                        </a:rPr>
                        <a:t>瓩以上不及</a:t>
                      </a:r>
                      <a:r>
                        <a:rPr lang="en-US" altLang="zh-TW" sz="1200" b="0" i="0" u="none" strike="noStrike" dirty="0">
                          <a:solidFill>
                            <a:srgbClr val="000000"/>
                          </a:solidFill>
                          <a:latin typeface="微軟正黑體" pitchFamily="34" charset="-120"/>
                          <a:ea typeface="微軟正黑體" pitchFamily="34" charset="-120"/>
                        </a:rPr>
                        <a:t>100</a:t>
                      </a:r>
                      <a:r>
                        <a:rPr lang="zh-TW" altLang="en-US" sz="1200" b="0" i="0" u="none" strike="noStrike" dirty="0">
                          <a:solidFill>
                            <a:srgbClr val="000000"/>
                          </a:solidFill>
                          <a:latin typeface="微軟正黑體" pitchFamily="34" charset="-120"/>
                          <a:ea typeface="微軟正黑體" pitchFamily="34" charset="-120"/>
                        </a:rPr>
                        <a:t>瓩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5.7378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5.576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r>
              <a:tr h="219075">
                <a:tc vMerge="1">
                  <a:txBody>
                    <a:bodyPr/>
                    <a:lstStyle/>
                    <a:p>
                      <a:endParaRPr lang="zh-TW" altLang="en-US"/>
                    </a:p>
                  </a:txBody>
                  <a:tcPr/>
                </a:tc>
                <a:tc vMerge="1">
                  <a:txBody>
                    <a:bodyPr/>
                    <a:lstStyle/>
                    <a:p>
                      <a:endParaRPr lang="zh-TW" altLang="en-US"/>
                    </a:p>
                  </a:txBody>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100</a:t>
                      </a:r>
                      <a:r>
                        <a:rPr lang="zh-TW" altLang="en-US" sz="1200" b="0" i="0" u="none" strike="noStrike" dirty="0">
                          <a:solidFill>
                            <a:srgbClr val="000000"/>
                          </a:solidFill>
                          <a:latin typeface="微軟正黑體" pitchFamily="34" charset="-120"/>
                          <a:ea typeface="微軟正黑體" pitchFamily="34" charset="-120"/>
                        </a:rPr>
                        <a:t>瓩以上不及</a:t>
                      </a:r>
                      <a:r>
                        <a:rPr lang="en-US" altLang="zh-TW" sz="1200" b="0" i="0" u="none" strike="noStrike" dirty="0">
                          <a:solidFill>
                            <a:srgbClr val="000000"/>
                          </a:solidFill>
                          <a:latin typeface="微軟正黑體" pitchFamily="34" charset="-120"/>
                          <a:ea typeface="微軟正黑體" pitchFamily="34" charset="-120"/>
                        </a:rPr>
                        <a:t>500</a:t>
                      </a:r>
                      <a:r>
                        <a:rPr lang="zh-TW" altLang="en-US" sz="1200" b="0" i="0" u="none" strike="noStrike" dirty="0">
                          <a:solidFill>
                            <a:srgbClr val="000000"/>
                          </a:solidFill>
                          <a:latin typeface="微軟正黑體" pitchFamily="34" charset="-120"/>
                          <a:ea typeface="微軟正黑體" pitchFamily="34" charset="-120"/>
                        </a:rPr>
                        <a:t>瓩</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5.3627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5.2155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19075">
                <a:tc vMerge="1">
                  <a:txBody>
                    <a:bodyPr/>
                    <a:lstStyle/>
                    <a:p>
                      <a:endParaRPr lang="zh-TW" altLang="en-US"/>
                    </a:p>
                  </a:txBody>
                  <a:tcPr/>
                </a:tc>
                <a:tc vMerge="1">
                  <a:txBody>
                    <a:bodyPr/>
                    <a:lstStyle/>
                    <a:p>
                      <a:endParaRPr lang="zh-TW" altLang="en-US"/>
                    </a:p>
                  </a:txBody>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500</a:t>
                      </a:r>
                      <a:r>
                        <a:rPr lang="zh-TW" altLang="en-US" sz="1200" b="0" i="0" u="none" strike="noStrike" dirty="0">
                          <a:solidFill>
                            <a:srgbClr val="000000"/>
                          </a:solidFill>
                          <a:latin typeface="微軟正黑體" pitchFamily="34" charset="-120"/>
                          <a:ea typeface="微軟正黑體" pitchFamily="34" charset="-120"/>
                        </a:rPr>
                        <a:t>瓩以上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5.1935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5.0537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r>
              <a:tr h="298307">
                <a:tc vMerge="1">
                  <a:txBody>
                    <a:bodyPr/>
                    <a:lstStyle/>
                    <a:p>
                      <a:endParaRPr lang="zh-TW" altLang="en-US"/>
                    </a:p>
                  </a:txBody>
                  <a:tcPr/>
                </a:tc>
                <a:tc>
                  <a:txBody>
                    <a:bodyPr/>
                    <a:lstStyle/>
                    <a:p>
                      <a:pPr algn="ctr" fontAlgn="ctr"/>
                      <a:r>
                        <a:rPr lang="zh-TW" altLang="en-US" sz="1200" b="0" i="0" u="none" strike="noStrike" dirty="0">
                          <a:solidFill>
                            <a:srgbClr val="000000"/>
                          </a:solidFill>
                          <a:latin typeface="微軟正黑體" pitchFamily="34" charset="-120"/>
                          <a:ea typeface="微軟正黑體" pitchFamily="34" charset="-120"/>
                        </a:rPr>
                        <a:t>地面型</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1</a:t>
                      </a:r>
                      <a:r>
                        <a:rPr lang="zh-TW" altLang="en-US" sz="1200" b="0" i="0" u="none" strike="noStrike" dirty="0">
                          <a:solidFill>
                            <a:srgbClr val="000000"/>
                          </a:solidFill>
                          <a:latin typeface="微軟正黑體" pitchFamily="34" charset="-120"/>
                          <a:ea typeface="微軟正黑體" pitchFamily="34" charset="-120"/>
                        </a:rPr>
                        <a:t>瓩以上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4.8845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4.7521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67895">
                <a:tc gridSpan="5">
                  <a:txBody>
                    <a:bodyPr/>
                    <a:lstStyle/>
                    <a:p>
                      <a:pPr algn="l" fontAlgn="ctr"/>
                      <a:r>
                        <a:rPr lang="zh-TW" altLang="en-US" sz="1200" b="0" i="0" u="none" strike="noStrike" dirty="0">
                          <a:solidFill>
                            <a:srgbClr val="000000"/>
                          </a:solidFill>
                          <a:latin typeface="微軟正黑體" pitchFamily="34" charset="-120"/>
                          <a:ea typeface="微軟正黑體" pitchFamily="34" charset="-120"/>
                        </a:rPr>
                        <a:t>註：屬免競標適用對象者，躉購費率適用附表三上限費率：第一期上限費率適用對象為中華民國一百零四年一月一日起至中華民國一百零四年六月三十日止完工者；第二期上限費率適用對象為中華民國一百零四年七月一日起至中華民國一百零四年十二月三十一日止完工者。</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0A4AE"/>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5" name="矩形 4"/>
          <p:cNvSpPr/>
          <p:nvPr/>
        </p:nvSpPr>
        <p:spPr>
          <a:xfrm>
            <a:off x="549897" y="3023241"/>
            <a:ext cx="8136903" cy="45719"/>
          </a:xfrm>
          <a:prstGeom prst="rect">
            <a:avLst/>
          </a:prstGeom>
          <a:solidFill>
            <a:srgbClr val="90A4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標題 1"/>
          <p:cNvSpPr txBox="1">
            <a:spLocks/>
          </p:cNvSpPr>
          <p:nvPr/>
        </p:nvSpPr>
        <p:spPr>
          <a:xfrm>
            <a:off x="457200" y="3501009"/>
            <a:ext cx="8229600" cy="3600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ctr"/>
            <a:r>
              <a:rPr lang="zh-TW" altLang="en-US" sz="1600" b="0" i="0" u="none" strike="noStrike" dirty="0" smtClean="0">
                <a:solidFill>
                  <a:srgbClr val="000000"/>
                </a:solidFill>
                <a:latin typeface="微軟正黑體" pitchFamily="34" charset="-120"/>
                <a:ea typeface="微軟正黑體" pitchFamily="34" charset="-120"/>
              </a:rPr>
              <a:t>附表四　</a:t>
            </a:r>
            <a:r>
              <a:rPr lang="en-US" altLang="zh-TW" sz="1600" b="0" i="0" u="none" strike="noStrike" dirty="0" smtClean="0">
                <a:solidFill>
                  <a:srgbClr val="000000"/>
                </a:solidFill>
                <a:latin typeface="微軟正黑體" pitchFamily="34" charset="-120"/>
                <a:ea typeface="微軟正黑體" pitchFamily="34" charset="-120"/>
              </a:rPr>
              <a:t>104</a:t>
            </a:r>
            <a:r>
              <a:rPr lang="zh-TW" altLang="en-US" sz="1600" b="0" i="0" u="none" strike="noStrike" dirty="0" smtClean="0">
                <a:solidFill>
                  <a:srgbClr val="000000"/>
                </a:solidFill>
                <a:latin typeface="微軟正黑體" pitchFamily="34" charset="-120"/>
                <a:ea typeface="微軟正黑體" pitchFamily="34" charset="-120"/>
              </a:rPr>
              <a:t>年度太陽光電發電設備競標對象電能躉購費率</a:t>
            </a:r>
            <a:endParaRPr lang="zh-TW" altLang="en-US" sz="1600" b="0" i="0" u="none" strike="noStrike" dirty="0">
              <a:solidFill>
                <a:srgbClr val="000000"/>
              </a:solidFill>
              <a:latin typeface="微軟正黑體" pitchFamily="34" charset="-120"/>
              <a:ea typeface="微軟正黑體" pitchFamily="34" charset="-120"/>
            </a:endParaRPr>
          </a:p>
        </p:txBody>
      </p:sp>
      <p:graphicFrame>
        <p:nvGraphicFramePr>
          <p:cNvPr id="11" name="表格 10"/>
          <p:cNvGraphicFramePr>
            <a:graphicFrameLocks noGrp="1"/>
          </p:cNvGraphicFramePr>
          <p:nvPr>
            <p:extLst>
              <p:ext uri="{D42A27DB-BD31-4B8C-83A1-F6EECF244321}">
                <p14:modId xmlns:p14="http://schemas.microsoft.com/office/powerpoint/2010/main" val="3582154658"/>
              </p:ext>
            </p:extLst>
          </p:nvPr>
        </p:nvGraphicFramePr>
        <p:xfrm>
          <a:off x="539552" y="3934172"/>
          <a:ext cx="8126560" cy="1943100"/>
        </p:xfrm>
        <a:graphic>
          <a:graphicData uri="http://schemas.openxmlformats.org/drawingml/2006/table">
            <a:tbl>
              <a:tblPr/>
              <a:tblGrid>
                <a:gridCol w="1152128"/>
                <a:gridCol w="936104"/>
                <a:gridCol w="3019164"/>
                <a:gridCol w="3019164"/>
              </a:tblGrid>
              <a:tr h="428625">
                <a:tc>
                  <a:txBody>
                    <a:bodyPr/>
                    <a:lstStyle/>
                    <a:p>
                      <a:pPr algn="ctr" fontAlgn="ctr"/>
                      <a:r>
                        <a:rPr lang="zh-TW" altLang="en-US" sz="1200" b="0" i="0" u="none" strike="noStrike" dirty="0">
                          <a:solidFill>
                            <a:schemeClr val="bg1"/>
                          </a:solidFill>
                          <a:latin typeface="微軟正黑體" pitchFamily="34" charset="-120"/>
                          <a:ea typeface="微軟正黑體" pitchFamily="34" charset="-120"/>
                        </a:rPr>
                        <a:t>再生能源類別</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0A4AE"/>
                    </a:solidFill>
                  </a:tcPr>
                </a:tc>
                <a:tc>
                  <a:txBody>
                    <a:bodyPr/>
                    <a:lstStyle/>
                    <a:p>
                      <a:pPr algn="ctr" fontAlgn="ctr"/>
                      <a:r>
                        <a:rPr lang="zh-TW" altLang="en-US" sz="1200" b="0" i="0" u="none" strike="noStrike" dirty="0">
                          <a:solidFill>
                            <a:schemeClr val="bg1"/>
                          </a:solidFill>
                          <a:latin typeface="微軟正黑體" pitchFamily="34" charset="-120"/>
                          <a:ea typeface="微軟正黑體" pitchFamily="34" charset="-120"/>
                        </a:rPr>
                        <a:t>分類</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0A4AE"/>
                    </a:solidFill>
                  </a:tcPr>
                </a:tc>
                <a:tc>
                  <a:txBody>
                    <a:bodyPr/>
                    <a:lstStyle/>
                    <a:p>
                      <a:pPr algn="ctr" fontAlgn="ctr"/>
                      <a:r>
                        <a:rPr lang="zh-TW" altLang="en-US" sz="1200" b="0" i="0" u="none" strike="noStrike" dirty="0">
                          <a:solidFill>
                            <a:schemeClr val="bg1"/>
                          </a:solidFill>
                          <a:latin typeface="微軟正黑體" pitchFamily="34" charset="-120"/>
                          <a:ea typeface="微軟正黑體" pitchFamily="34" charset="-120"/>
                        </a:rPr>
                        <a:t>裝置容量級距</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0A4AE"/>
                    </a:solidFill>
                  </a:tcPr>
                </a:tc>
                <a:tc>
                  <a:txBody>
                    <a:bodyPr/>
                    <a:lstStyle/>
                    <a:p>
                      <a:pPr algn="ctr" fontAlgn="ctr"/>
                      <a:r>
                        <a:rPr lang="zh-TW" altLang="en-US" sz="1200" b="0" i="0" u="none" strike="noStrike" dirty="0">
                          <a:solidFill>
                            <a:schemeClr val="bg1"/>
                          </a:solidFill>
                          <a:latin typeface="微軟正黑體" pitchFamily="34" charset="-120"/>
                          <a:ea typeface="微軟正黑體" pitchFamily="34" charset="-120"/>
                        </a:rPr>
                        <a:t>上限費率</a:t>
                      </a:r>
                      <a:r>
                        <a:rPr lang="en-US" altLang="zh-TW" sz="1200" b="0" i="0" u="none" strike="noStrike" dirty="0">
                          <a:solidFill>
                            <a:schemeClr val="bg1"/>
                          </a:solidFill>
                          <a:latin typeface="微軟正黑體" pitchFamily="34" charset="-120"/>
                          <a:ea typeface="微軟正黑體" pitchFamily="34" charset="-120"/>
                        </a:rPr>
                        <a:t>(</a:t>
                      </a:r>
                      <a:r>
                        <a:rPr lang="zh-TW" altLang="en-US" sz="1200" b="0" i="0" u="none" strike="noStrike" dirty="0">
                          <a:solidFill>
                            <a:schemeClr val="bg1"/>
                          </a:solidFill>
                          <a:latin typeface="微軟正黑體" pitchFamily="34" charset="-120"/>
                          <a:ea typeface="微軟正黑體" pitchFamily="34" charset="-120"/>
                        </a:rPr>
                        <a:t>元</a:t>
                      </a:r>
                      <a:r>
                        <a:rPr lang="en-US" altLang="zh-TW" sz="1200" b="0" i="0" u="none" strike="noStrike" dirty="0">
                          <a:solidFill>
                            <a:schemeClr val="bg1"/>
                          </a:solidFill>
                          <a:latin typeface="微軟正黑體" pitchFamily="34" charset="-120"/>
                          <a:ea typeface="微軟正黑體" pitchFamily="34" charset="-120"/>
                        </a:rPr>
                        <a:t>/</a:t>
                      </a:r>
                      <a:r>
                        <a:rPr lang="zh-TW" altLang="en-US" sz="1200" b="0" i="0" u="none" strike="noStrike" dirty="0">
                          <a:solidFill>
                            <a:schemeClr val="bg1"/>
                          </a:solidFill>
                          <a:latin typeface="微軟正黑體" pitchFamily="34" charset="-120"/>
                          <a:ea typeface="微軟正黑體" pitchFamily="34" charset="-120"/>
                        </a:rPr>
                        <a:t>度</a:t>
                      </a:r>
                      <a:r>
                        <a:rPr lang="en-US" altLang="zh-TW" sz="1200" b="0" i="0" u="none" strike="noStrike" dirty="0">
                          <a:solidFill>
                            <a:schemeClr val="bg1"/>
                          </a:solidFill>
                          <a:latin typeface="微軟正黑體" pitchFamily="34" charset="-120"/>
                          <a:ea typeface="微軟正黑體" pitchFamily="34" charset="-120"/>
                        </a:rPr>
                        <a:t>)</a:t>
                      </a:r>
                      <a:r>
                        <a:rPr lang="zh-TW" altLang="en-US" sz="1200" b="1" i="0" u="none" strike="noStrike" baseline="30000" dirty="0">
                          <a:solidFill>
                            <a:schemeClr val="bg1"/>
                          </a:solidFill>
                          <a:latin typeface="微軟正黑體" pitchFamily="34" charset="-120"/>
                          <a:ea typeface="微軟正黑體" pitchFamily="34" charset="-120"/>
                        </a:rPr>
                        <a:t>註</a:t>
                      </a:r>
                      <a:endParaRPr lang="zh-TW" altLang="en-US" sz="1200" b="0" i="0" u="none" strike="noStrike" dirty="0">
                        <a:solidFill>
                          <a:schemeClr val="bg1"/>
                        </a:solidFill>
                        <a:latin typeface="微軟正黑體" pitchFamily="34" charset="-120"/>
                        <a:ea typeface="微軟正黑體" pitchFamily="34" charset="-12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0A4AE"/>
                    </a:solidFill>
                  </a:tcPr>
                </a:tc>
              </a:tr>
              <a:tr h="219075">
                <a:tc rowSpan="5">
                  <a:txBody>
                    <a:bodyPr/>
                    <a:lstStyle/>
                    <a:p>
                      <a:pPr algn="ctr" fontAlgn="ctr"/>
                      <a:r>
                        <a:rPr lang="zh-TW" altLang="en-US" sz="1200" b="0" i="0" u="none" strike="noStrike" dirty="0">
                          <a:solidFill>
                            <a:srgbClr val="000000"/>
                          </a:solidFill>
                          <a:latin typeface="微軟正黑體" pitchFamily="34" charset="-120"/>
                          <a:ea typeface="微軟正黑體" pitchFamily="34" charset="-120"/>
                        </a:rPr>
                        <a:t>太陽光電</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solidFill>
                      <a:srgbClr val="E2EAED"/>
                    </a:solidFill>
                  </a:tcPr>
                </a:tc>
                <a:tc rowSpan="4">
                  <a:txBody>
                    <a:bodyPr/>
                    <a:lstStyle/>
                    <a:p>
                      <a:pPr algn="ctr" fontAlgn="ctr"/>
                      <a:r>
                        <a:rPr lang="zh-TW" altLang="en-US" sz="1200" b="0" i="0" u="none" strike="noStrike" dirty="0">
                          <a:solidFill>
                            <a:srgbClr val="000000"/>
                          </a:solidFill>
                          <a:latin typeface="微軟正黑體" pitchFamily="34" charset="-120"/>
                          <a:ea typeface="微軟正黑體" pitchFamily="34" charset="-120"/>
                        </a:rPr>
                        <a:t>屋頂型</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F7F7"/>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1</a:t>
                      </a:r>
                      <a:r>
                        <a:rPr lang="zh-TW" altLang="en-US" sz="1200" b="0" i="0" u="none" strike="noStrike" dirty="0">
                          <a:solidFill>
                            <a:srgbClr val="000000"/>
                          </a:solidFill>
                          <a:latin typeface="微軟正黑體" pitchFamily="34" charset="-120"/>
                          <a:ea typeface="微軟正黑體" pitchFamily="34" charset="-120"/>
                        </a:rPr>
                        <a:t>瓩以上不及</a:t>
                      </a:r>
                      <a:r>
                        <a:rPr lang="en-US" altLang="zh-TW" sz="1200" b="0" i="0" u="none" strike="noStrike" dirty="0">
                          <a:solidFill>
                            <a:srgbClr val="000000"/>
                          </a:solidFill>
                          <a:latin typeface="微軟正黑體" pitchFamily="34" charset="-120"/>
                          <a:ea typeface="微軟正黑體" pitchFamily="34" charset="-120"/>
                        </a:rPr>
                        <a:t>20</a:t>
                      </a:r>
                      <a:r>
                        <a:rPr lang="zh-TW" altLang="en-US" sz="1200" b="0" i="0" u="none" strike="noStrike" dirty="0">
                          <a:solidFill>
                            <a:srgbClr val="000000"/>
                          </a:solidFill>
                          <a:latin typeface="微軟正黑體" pitchFamily="34" charset="-120"/>
                          <a:ea typeface="微軟正黑體" pitchFamily="34" charset="-120"/>
                        </a:rPr>
                        <a:t>瓩</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6.8633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19075">
                <a:tc vMerge="1">
                  <a:txBody>
                    <a:bodyPr/>
                    <a:lstStyle/>
                    <a:p>
                      <a:endParaRPr lang="zh-TW" altLang="en-US"/>
                    </a:p>
                  </a:txBody>
                  <a:tcPr/>
                </a:tc>
                <a:tc vMerge="1">
                  <a:txBody>
                    <a:bodyPr/>
                    <a:lstStyle/>
                    <a:p>
                      <a:endParaRPr lang="zh-TW" altLang="en-US"/>
                    </a:p>
                  </a:txBody>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20</a:t>
                      </a:r>
                      <a:r>
                        <a:rPr lang="zh-TW" altLang="en-US" sz="1200" b="0" i="0" u="none" strike="noStrike" dirty="0">
                          <a:solidFill>
                            <a:srgbClr val="000000"/>
                          </a:solidFill>
                          <a:latin typeface="微軟正黑體" pitchFamily="34" charset="-120"/>
                          <a:ea typeface="微軟正黑體" pitchFamily="34" charset="-120"/>
                        </a:rPr>
                        <a:t>瓩以上不及</a:t>
                      </a:r>
                      <a:r>
                        <a:rPr lang="en-US" altLang="zh-TW" sz="1200" b="0" i="0" u="none" strike="noStrike" dirty="0">
                          <a:solidFill>
                            <a:srgbClr val="000000"/>
                          </a:solidFill>
                          <a:latin typeface="微軟正黑體" pitchFamily="34" charset="-120"/>
                          <a:ea typeface="微軟正黑體" pitchFamily="34" charset="-120"/>
                        </a:rPr>
                        <a:t>100</a:t>
                      </a:r>
                      <a:r>
                        <a:rPr lang="zh-TW" altLang="en-US" sz="1200" b="0" i="0" u="none" strike="noStrike" dirty="0">
                          <a:solidFill>
                            <a:srgbClr val="000000"/>
                          </a:solidFill>
                          <a:latin typeface="微軟正黑體" pitchFamily="34" charset="-120"/>
                          <a:ea typeface="微軟正黑體" pitchFamily="34" charset="-120"/>
                        </a:rPr>
                        <a:t>瓩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2E2"/>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5.7378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2E2"/>
                    </a:solidFill>
                  </a:tcPr>
                </a:tc>
              </a:tr>
              <a:tr h="219075">
                <a:tc vMerge="1">
                  <a:txBody>
                    <a:bodyPr/>
                    <a:lstStyle/>
                    <a:p>
                      <a:endParaRPr lang="zh-TW" altLang="en-US"/>
                    </a:p>
                  </a:txBody>
                  <a:tcPr/>
                </a:tc>
                <a:tc vMerge="1">
                  <a:txBody>
                    <a:bodyPr/>
                    <a:lstStyle/>
                    <a:p>
                      <a:endParaRPr lang="zh-TW" altLang="en-US"/>
                    </a:p>
                  </a:txBody>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100</a:t>
                      </a:r>
                      <a:r>
                        <a:rPr lang="zh-TW" altLang="en-US" sz="1200" b="0" i="0" u="none" strike="noStrike" dirty="0">
                          <a:solidFill>
                            <a:srgbClr val="000000"/>
                          </a:solidFill>
                          <a:latin typeface="微軟正黑體" pitchFamily="34" charset="-120"/>
                          <a:ea typeface="微軟正黑體" pitchFamily="34" charset="-120"/>
                        </a:rPr>
                        <a:t>瓩以上不及</a:t>
                      </a:r>
                      <a:r>
                        <a:rPr lang="en-US" altLang="zh-TW" sz="1200" b="0" i="0" u="none" strike="noStrike" dirty="0">
                          <a:solidFill>
                            <a:srgbClr val="000000"/>
                          </a:solidFill>
                          <a:latin typeface="微軟正黑體" pitchFamily="34" charset="-120"/>
                          <a:ea typeface="微軟正黑體" pitchFamily="34" charset="-120"/>
                        </a:rPr>
                        <a:t>500</a:t>
                      </a:r>
                      <a:r>
                        <a:rPr lang="zh-TW" altLang="en-US" sz="1200" b="0" i="0" u="none" strike="noStrike" dirty="0">
                          <a:solidFill>
                            <a:srgbClr val="000000"/>
                          </a:solidFill>
                          <a:latin typeface="微軟正黑體" pitchFamily="34" charset="-120"/>
                          <a:ea typeface="微軟正黑體" pitchFamily="34" charset="-120"/>
                        </a:rPr>
                        <a:t>瓩</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5.3627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19075">
                <a:tc vMerge="1">
                  <a:txBody>
                    <a:bodyPr/>
                    <a:lstStyle/>
                    <a:p>
                      <a:endParaRPr lang="zh-TW" altLang="en-US"/>
                    </a:p>
                  </a:txBody>
                  <a:tcPr/>
                </a:tc>
                <a:tc vMerge="1">
                  <a:txBody>
                    <a:bodyPr/>
                    <a:lstStyle/>
                    <a:p>
                      <a:endParaRPr lang="zh-TW" altLang="en-US"/>
                    </a:p>
                  </a:txBody>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500</a:t>
                      </a:r>
                      <a:r>
                        <a:rPr lang="zh-TW" altLang="en-US" sz="1200" b="0" i="0" u="none" strike="noStrike" dirty="0">
                          <a:solidFill>
                            <a:srgbClr val="000000"/>
                          </a:solidFill>
                          <a:latin typeface="微軟正黑體" pitchFamily="34" charset="-120"/>
                          <a:ea typeface="微軟正黑體" pitchFamily="34" charset="-120"/>
                        </a:rPr>
                        <a:t>瓩以上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2E2"/>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5.1935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2E2"/>
                    </a:solidFill>
                  </a:tcPr>
                </a:tc>
              </a:tr>
              <a:tr h="219075">
                <a:tc vMerge="1">
                  <a:txBody>
                    <a:bodyPr/>
                    <a:lstStyle/>
                    <a:p>
                      <a:endParaRPr lang="zh-TW" altLang="en-US"/>
                    </a:p>
                  </a:txBody>
                  <a:tcPr/>
                </a:tc>
                <a:tc>
                  <a:txBody>
                    <a:bodyPr/>
                    <a:lstStyle/>
                    <a:p>
                      <a:pPr algn="ctr" fontAlgn="ctr"/>
                      <a:r>
                        <a:rPr lang="zh-TW" altLang="en-US" sz="1200" b="0" i="0" u="none" strike="noStrike" dirty="0">
                          <a:solidFill>
                            <a:srgbClr val="000000"/>
                          </a:solidFill>
                          <a:latin typeface="微軟正黑體" pitchFamily="34" charset="-120"/>
                          <a:ea typeface="微軟正黑體" pitchFamily="34" charset="-120"/>
                        </a:rPr>
                        <a:t>地面型</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solidFill>
                      <a:srgbClr val="F7F7F7"/>
                    </a:solidFill>
                  </a:tcPr>
                </a:tc>
                <a:tc>
                  <a:txBody>
                    <a:bodyPr/>
                    <a:lstStyle/>
                    <a:p>
                      <a:pPr algn="ctr" fontAlgn="ctr"/>
                      <a:r>
                        <a:rPr lang="en-US" altLang="zh-TW" sz="1200" b="0" i="0" u="none" strike="noStrike">
                          <a:solidFill>
                            <a:srgbClr val="000000"/>
                          </a:solidFill>
                          <a:latin typeface="微軟正黑體" pitchFamily="34" charset="-120"/>
                          <a:ea typeface="微軟正黑體" pitchFamily="34" charset="-120"/>
                        </a:rPr>
                        <a:t>1</a:t>
                      </a:r>
                      <a:r>
                        <a:rPr lang="zh-TW" altLang="en-US" sz="1200" b="0" i="0" u="none" strike="noStrike">
                          <a:solidFill>
                            <a:srgbClr val="000000"/>
                          </a:solidFill>
                          <a:latin typeface="微軟正黑體" pitchFamily="34" charset="-120"/>
                          <a:ea typeface="微軟正黑體" pitchFamily="34" charset="-120"/>
                        </a:rPr>
                        <a:t>瓩以上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4.8845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tcPr>
                </a:tc>
              </a:tr>
              <a:tr h="419100">
                <a:tc gridSpan="4">
                  <a:txBody>
                    <a:bodyPr/>
                    <a:lstStyle/>
                    <a:p>
                      <a:pPr algn="just" fontAlgn="ctr"/>
                      <a:r>
                        <a:rPr lang="zh-TW" altLang="en-US" sz="1200" b="0" i="0" u="none" strike="noStrike" dirty="0">
                          <a:solidFill>
                            <a:srgbClr val="000000"/>
                          </a:solidFill>
                          <a:latin typeface="微軟正黑體" pitchFamily="34" charset="-120"/>
                          <a:ea typeface="微軟正黑體" pitchFamily="34" charset="-120"/>
                        </a:rPr>
                        <a:t>註：屬競標適用對象者，躉購費率為附表四之上限費率乘以（</a:t>
                      </a:r>
                      <a:r>
                        <a:rPr lang="en-US" altLang="zh-TW" sz="1200" b="0" i="0" u="none" strike="noStrike" dirty="0">
                          <a:solidFill>
                            <a:srgbClr val="000000"/>
                          </a:solidFill>
                          <a:latin typeface="微軟正黑體" pitchFamily="34" charset="-120"/>
                          <a:ea typeface="微軟正黑體" pitchFamily="34" charset="-120"/>
                        </a:rPr>
                        <a:t>1-</a:t>
                      </a:r>
                      <a:r>
                        <a:rPr lang="zh-TW" altLang="en-US" sz="1200" b="0" i="0" u="none" strike="noStrike" dirty="0">
                          <a:solidFill>
                            <a:srgbClr val="000000"/>
                          </a:solidFill>
                          <a:latin typeface="微軟正黑體" pitchFamily="34" charset="-120"/>
                          <a:ea typeface="微軟正黑體" pitchFamily="34" charset="-120"/>
                        </a:rPr>
                        <a:t>得標折扣率）。</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0A4AE"/>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12" name="矩形 11"/>
          <p:cNvSpPr/>
          <p:nvPr/>
        </p:nvSpPr>
        <p:spPr>
          <a:xfrm>
            <a:off x="549897" y="5831553"/>
            <a:ext cx="8136903" cy="45719"/>
          </a:xfrm>
          <a:prstGeom prst="rect">
            <a:avLst/>
          </a:prstGeom>
          <a:solidFill>
            <a:srgbClr val="90A4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121120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457200" y="332657"/>
            <a:ext cx="8229600" cy="3600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zh-TW" altLang="en-US" sz="1600" b="0" i="0" u="none" strike="noStrike" dirty="0" smtClean="0">
                <a:solidFill>
                  <a:srgbClr val="000000"/>
                </a:solidFill>
                <a:latin typeface="微軟正黑體" pitchFamily="34" charset="-120"/>
                <a:ea typeface="微軟正黑體" pitchFamily="34" charset="-120"/>
              </a:rPr>
              <a:t>表三　</a:t>
            </a:r>
            <a:r>
              <a:rPr lang="zh-TW" altLang="zh-TW" sz="1600" dirty="0">
                <a:solidFill>
                  <a:srgbClr val="000000"/>
                </a:solidFill>
                <a:latin typeface="微軟正黑體" panose="020B0604030504040204" pitchFamily="34" charset="-120"/>
                <a:ea typeface="微軟正黑體" panose="020B0604030504040204" pitchFamily="34" charset="-120"/>
                <a:cs typeface="Times New Roman"/>
              </a:rPr>
              <a:t>2015</a:t>
            </a:r>
            <a:r>
              <a:rPr lang="zh-TW" altLang="zh-TW" sz="1600" dirty="0">
                <a:solidFill>
                  <a:srgbClr val="000000"/>
                </a:solidFill>
                <a:latin typeface="微軟正黑體" panose="020B0604030504040204" pitchFamily="34" charset="-120"/>
                <a:ea typeface="微軟正黑體" panose="020B0604030504040204" pitchFamily="34" charset="-120"/>
                <a:cs typeface="Arial"/>
              </a:rPr>
              <a:t>年度太陽光発電設備競売免除対象電力の売電価格</a:t>
            </a:r>
          </a:p>
        </p:txBody>
      </p:sp>
      <p:graphicFrame>
        <p:nvGraphicFramePr>
          <p:cNvPr id="9" name="表格 8"/>
          <p:cNvGraphicFramePr>
            <a:graphicFrameLocks noGrp="1"/>
          </p:cNvGraphicFramePr>
          <p:nvPr>
            <p:extLst>
              <p:ext uri="{D42A27DB-BD31-4B8C-83A1-F6EECF244321}">
                <p14:modId xmlns:p14="http://schemas.microsoft.com/office/powerpoint/2010/main" val="666178861"/>
              </p:ext>
            </p:extLst>
          </p:nvPr>
        </p:nvGraphicFramePr>
        <p:xfrm>
          <a:off x="539552" y="745648"/>
          <a:ext cx="8136904" cy="2271127"/>
        </p:xfrm>
        <a:graphic>
          <a:graphicData uri="http://schemas.openxmlformats.org/drawingml/2006/table">
            <a:tbl>
              <a:tblPr/>
              <a:tblGrid>
                <a:gridCol w="1440160"/>
                <a:gridCol w="648072"/>
                <a:gridCol w="2016224"/>
                <a:gridCol w="2016224"/>
                <a:gridCol w="2016224"/>
              </a:tblGrid>
              <a:tr h="428625">
                <a:tc>
                  <a:txBody>
                    <a:bodyPr/>
                    <a:lstStyle/>
                    <a:p>
                      <a:pPr marL="0" marR="0" indent="0" algn="ctr">
                        <a:lnSpc>
                          <a:spcPct val="100000"/>
                        </a:lnSpc>
                        <a:spcBef>
                          <a:spcPts val="0"/>
                        </a:spcBef>
                        <a:spcAft>
                          <a:spcPts val="0"/>
                        </a:spcAft>
                        <a:buNone/>
                      </a:pPr>
                      <a:r>
                        <a:rPr lang="zh-TW" altLang="zh-TW" sz="1200" b="0" i="0" u="none" strike="noStrike" cap="none" baseline="0" dirty="0" smtClean="0">
                          <a:solidFill>
                            <a:schemeClr val="bg1"/>
                          </a:solidFill>
                          <a:latin typeface="微軟正黑體" panose="020B0604030504040204" pitchFamily="34" charset="-120"/>
                          <a:ea typeface="微軟正黑體" panose="020B0604030504040204" pitchFamily="34" charset="-120"/>
                          <a:cs typeface="Arial"/>
                        </a:rPr>
                        <a:t>再生エネルギー種類</a:t>
                      </a:r>
                      <a:endParaRPr lang="zh-TW" alt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marL="0" marR="0" indent="0" algn="ctr">
                        <a:lnSpc>
                          <a:spcPct val="100000"/>
                        </a:lnSpc>
                        <a:spcBef>
                          <a:spcPts val="0"/>
                        </a:spcBef>
                        <a:spcAft>
                          <a:spcPts val="0"/>
                        </a:spcAft>
                        <a:buNone/>
                      </a:pPr>
                      <a:r>
                        <a:rPr lang="zh-TW" altLang="zh-TW" sz="1200" b="0" i="0" u="none" strike="noStrike" cap="none" baseline="0" dirty="0" smtClean="0">
                          <a:solidFill>
                            <a:schemeClr val="bg1"/>
                          </a:solidFill>
                          <a:latin typeface="微軟正黑體" panose="020B0604030504040204" pitchFamily="34" charset="-120"/>
                          <a:ea typeface="微軟正黑體" panose="020B0604030504040204" pitchFamily="34" charset="-120"/>
                          <a:cs typeface="Arial"/>
                        </a:rPr>
                        <a:t>分類</a:t>
                      </a:r>
                      <a:endParaRPr lang="zh-TW" alt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marL="0" marR="0" indent="0" algn="ctr">
                        <a:lnSpc>
                          <a:spcPct val="100000"/>
                        </a:lnSpc>
                        <a:spcBef>
                          <a:spcPts val="0"/>
                        </a:spcBef>
                        <a:spcAft>
                          <a:spcPts val="0"/>
                        </a:spcAft>
                        <a:buNone/>
                      </a:pPr>
                      <a:r>
                        <a:rPr lang="zh-TW" altLang="zh-TW" sz="1200" b="0" i="0" u="none" strike="noStrike" cap="none" baseline="0" dirty="0" smtClean="0">
                          <a:solidFill>
                            <a:schemeClr val="bg1"/>
                          </a:solidFill>
                          <a:latin typeface="微軟正黑體" panose="020B0604030504040204" pitchFamily="34" charset="-120"/>
                          <a:ea typeface="微軟正黑體" panose="020B0604030504040204" pitchFamily="34" charset="-120"/>
                          <a:cs typeface="Arial"/>
                        </a:rPr>
                        <a:t>装置容量クラス</a:t>
                      </a:r>
                      <a:endParaRPr lang="zh-TW" alt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marL="0" marR="0" indent="0" algn="ctr">
                        <a:lnSpc>
                          <a:spcPct val="100000"/>
                        </a:lnSpc>
                        <a:spcBef>
                          <a:spcPts val="0"/>
                        </a:spcBef>
                        <a:spcAft>
                          <a:spcPts val="0"/>
                        </a:spcAft>
                        <a:buNone/>
                      </a:pP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第一期上限価格</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Times New Roman"/>
                        </a:rPr>
                        <a:t>(</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元</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Times New Roman"/>
                        </a:rPr>
                        <a:t>/</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度</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Times New Roman"/>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marL="0" marR="0" indent="0" algn="ctr">
                        <a:lnSpc>
                          <a:spcPct val="100000"/>
                        </a:lnSpc>
                        <a:spcBef>
                          <a:spcPts val="0"/>
                        </a:spcBef>
                        <a:spcAft>
                          <a:spcPts val="0"/>
                        </a:spcAft>
                        <a:buNone/>
                      </a:pP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第二期上限価格</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Times New Roman"/>
                        </a:rPr>
                        <a:t>(</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元</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Times New Roman"/>
                        </a:rPr>
                        <a:t>/</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度</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Times New Roman"/>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r>
              <a:tr h="219075">
                <a:tc rowSpan="5">
                  <a:txBody>
                    <a:bodyPr/>
                    <a:lstStyle/>
                    <a:p>
                      <a:pPr marL="0" marR="0" indent="0" algn="ctr">
                        <a:lnSpc>
                          <a:spcPct val="100000"/>
                        </a:lnSpc>
                        <a:spcBef>
                          <a:spcPts val="0"/>
                        </a:spcBef>
                        <a:spcAft>
                          <a:spcPts val="0"/>
                        </a:spcAft>
                        <a:buNone/>
                      </a:pP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太陽光発電</a:t>
                      </a:r>
                      <a:endParaRPr lang="zh-TW" alt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rowSpan="4">
                  <a:txBody>
                    <a:bodyPr/>
                    <a:lstStyle/>
                    <a:p>
                      <a:pPr marL="0" marR="0" indent="0" algn="ctr">
                        <a:lnSpc>
                          <a:spcPct val="100000"/>
                        </a:lnSpc>
                        <a:spcBef>
                          <a:spcPts val="0"/>
                        </a:spcBef>
                        <a:spcAft>
                          <a:spcPts val="0"/>
                        </a:spcAft>
                        <a:buNone/>
                      </a:pP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屋根型</a:t>
                      </a:r>
                      <a:endParaRPr lang="zh-TW" alt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a:lnSpc>
                          <a:spcPct val="100000"/>
                        </a:lnSpc>
                        <a:spcBef>
                          <a:spcPts val="0"/>
                        </a:spcBef>
                        <a:spcAft>
                          <a:spcPts val="0"/>
                        </a:spcAft>
                        <a:buNone/>
                      </a:pP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Times New Roman"/>
                        </a:rPr>
                        <a:t>1</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kW以上</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Times New Roman"/>
                        </a:rPr>
                        <a:t>20</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kW未満</a:t>
                      </a:r>
                      <a:endParaRPr lang="zh-TW" alt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6.8633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6.6721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19075">
                <a:tc vMerge="1">
                  <a:txBody>
                    <a:bodyPr/>
                    <a:lstStyle/>
                    <a:p>
                      <a:endParaRPr lang="zh-TW" altLang="en-US"/>
                    </a:p>
                  </a:txBody>
                  <a:tcPr/>
                </a:tc>
                <a:tc vMerge="1">
                  <a:txBody>
                    <a:bodyPr/>
                    <a:lstStyle/>
                    <a:p>
                      <a:endParaRPr lang="zh-TW" altLang="en-US"/>
                    </a:p>
                  </a:txBody>
                  <a:tcPr/>
                </a:tc>
                <a:tc>
                  <a:txBody>
                    <a:bodyPr/>
                    <a:lstStyle/>
                    <a:p>
                      <a:pPr marL="0" marR="0" indent="0" algn="ctr">
                        <a:lnSpc>
                          <a:spcPct val="100000"/>
                        </a:lnSpc>
                        <a:spcBef>
                          <a:spcPts val="0"/>
                        </a:spcBef>
                        <a:spcAft>
                          <a:spcPts val="0"/>
                        </a:spcAft>
                        <a:buNone/>
                      </a:pP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Times New Roman"/>
                        </a:rPr>
                        <a:t>20</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kW以上</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Times New Roman"/>
                        </a:rPr>
                        <a:t>100</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kW未満</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Times New Roman"/>
                        </a:rPr>
                        <a:t> </a:t>
                      </a:r>
                      <a:endParaRPr lang="zh-TW" alt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5.7378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5.576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r>
              <a:tr h="219075">
                <a:tc vMerge="1">
                  <a:txBody>
                    <a:bodyPr/>
                    <a:lstStyle/>
                    <a:p>
                      <a:endParaRPr lang="zh-TW" altLang="en-US"/>
                    </a:p>
                  </a:txBody>
                  <a:tcPr/>
                </a:tc>
                <a:tc vMerge="1">
                  <a:txBody>
                    <a:bodyPr/>
                    <a:lstStyle/>
                    <a:p>
                      <a:endParaRPr lang="zh-TW" altLang="en-US"/>
                    </a:p>
                  </a:txBody>
                  <a:tcPr/>
                </a:tc>
                <a:tc>
                  <a:txBody>
                    <a:bodyPr/>
                    <a:lstStyle/>
                    <a:p>
                      <a:pPr marL="0" marR="0" indent="0" algn="ctr">
                        <a:lnSpc>
                          <a:spcPct val="100000"/>
                        </a:lnSpc>
                        <a:spcBef>
                          <a:spcPts val="0"/>
                        </a:spcBef>
                        <a:spcAft>
                          <a:spcPts val="0"/>
                        </a:spcAft>
                        <a:buNone/>
                      </a:pP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Times New Roman"/>
                        </a:rPr>
                        <a:t>100</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kW以上</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Times New Roman"/>
                        </a:rPr>
                        <a:t>500</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kW未満</a:t>
                      </a:r>
                      <a:endParaRPr lang="zh-TW" alt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5.3627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5.2155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19075">
                <a:tc vMerge="1">
                  <a:txBody>
                    <a:bodyPr/>
                    <a:lstStyle/>
                    <a:p>
                      <a:endParaRPr lang="zh-TW" altLang="en-US"/>
                    </a:p>
                  </a:txBody>
                  <a:tcPr/>
                </a:tc>
                <a:tc vMerge="1">
                  <a:txBody>
                    <a:bodyPr/>
                    <a:lstStyle/>
                    <a:p>
                      <a:endParaRPr lang="zh-TW" altLang="en-US"/>
                    </a:p>
                  </a:txBody>
                  <a:tcPr/>
                </a:tc>
                <a:tc>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500</a:t>
                      </a: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rPr>
                        <a:t>kW以上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5.1935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5.0537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2E2"/>
                    </a:solidFill>
                  </a:tcPr>
                </a:tc>
              </a:tr>
              <a:tr h="298307">
                <a:tc vMerge="1">
                  <a:txBody>
                    <a:bodyPr/>
                    <a:lstStyle/>
                    <a:p>
                      <a:endParaRPr lang="zh-TW" altLang="en-US"/>
                    </a:p>
                  </a:txBody>
                  <a:tcPr/>
                </a:tc>
                <a:tc>
                  <a:txBody>
                    <a:bodyPr/>
                    <a:lstStyle/>
                    <a:p>
                      <a:pPr marL="0" marR="0" indent="0" algn="ctr">
                        <a:lnSpc>
                          <a:spcPct val="100000"/>
                        </a:lnSpc>
                        <a:spcBef>
                          <a:spcPts val="0"/>
                        </a:spcBef>
                        <a:spcAft>
                          <a:spcPts val="0"/>
                        </a:spcAft>
                        <a:buNone/>
                      </a:pP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地面型</a:t>
                      </a:r>
                      <a:endParaRPr lang="zh-TW" alt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1</a:t>
                      </a: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rPr>
                        <a:t>kW以上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4.8845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zh-TW" sz="1200" b="0" i="0" u="none" strike="noStrike" dirty="0">
                          <a:solidFill>
                            <a:srgbClr val="000000"/>
                          </a:solidFill>
                          <a:latin typeface="微軟正黑體" pitchFamily="34" charset="-120"/>
                          <a:ea typeface="微軟正黑體" pitchFamily="34" charset="-120"/>
                        </a:rPr>
                        <a:t>4.7521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67895">
                <a:tc gridSpan="5">
                  <a:txBody>
                    <a:bodyPr/>
                    <a:lstStyle/>
                    <a:p>
                      <a:pPr algn="l" fontAlgn="ct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注</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sym typeface="Arial"/>
                        </a:rPr>
                        <a:t>：</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競売免除適用対象者に属する場合</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sym typeface="Arial"/>
                        </a:rPr>
                        <a:t>，</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売電価格は表三の上限価格を適用</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sym typeface="Arial"/>
                        </a:rPr>
                        <a:t>：</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第一期上限価格の適用対象は2015年1月1日から2015年6月30日までに施工を完了したもの</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sym typeface="Arial"/>
                        </a:rPr>
                        <a:t>；</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第二期上限価格の適用対象は2015年7月1日から2015年12月31日までに施工を完了したもの。</a:t>
                      </a:r>
                      <a:endParaRPr lang="zh-TW" altLang="en-US" sz="1200" b="0" i="0" u="none" strike="noStrike" dirty="0">
                        <a:solidFill>
                          <a:srgbClr val="000000"/>
                        </a:solidFill>
                        <a:latin typeface="微軟正黑體" pitchFamily="34" charset="-120"/>
                        <a:ea typeface="微軟正黑體" pitchFamily="34" charset="-12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0A4AE"/>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5" name="矩形 4"/>
          <p:cNvSpPr/>
          <p:nvPr/>
        </p:nvSpPr>
        <p:spPr>
          <a:xfrm>
            <a:off x="549897" y="3023241"/>
            <a:ext cx="8136903" cy="45719"/>
          </a:xfrm>
          <a:prstGeom prst="rect">
            <a:avLst/>
          </a:prstGeom>
          <a:solidFill>
            <a:srgbClr val="90A4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標題 1"/>
          <p:cNvSpPr txBox="1">
            <a:spLocks/>
          </p:cNvSpPr>
          <p:nvPr/>
        </p:nvSpPr>
        <p:spPr>
          <a:xfrm>
            <a:off x="457200" y="3501009"/>
            <a:ext cx="8229600" cy="3600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zh-TW" altLang="en-US" sz="1600" b="0" i="0" u="none" strike="noStrike" dirty="0" smtClean="0">
                <a:solidFill>
                  <a:srgbClr val="000000"/>
                </a:solidFill>
                <a:latin typeface="微軟正黑體" pitchFamily="34" charset="-120"/>
                <a:ea typeface="微軟正黑體" pitchFamily="34" charset="-120"/>
              </a:rPr>
              <a:t>表四　</a:t>
            </a:r>
            <a:r>
              <a:rPr lang="zh-TW" altLang="zh-TW" sz="1600" dirty="0">
                <a:solidFill>
                  <a:srgbClr val="000000"/>
                </a:solidFill>
                <a:latin typeface="微軟正黑體" panose="020B0604030504040204" pitchFamily="34" charset="-120"/>
                <a:ea typeface="微軟正黑體" panose="020B0604030504040204" pitchFamily="34" charset="-120"/>
                <a:cs typeface="Times New Roman"/>
              </a:rPr>
              <a:t>2015</a:t>
            </a:r>
            <a:r>
              <a:rPr lang="zh-TW" altLang="zh-TW" sz="1600" dirty="0">
                <a:solidFill>
                  <a:srgbClr val="000000"/>
                </a:solidFill>
                <a:latin typeface="微軟正黑體" panose="020B0604030504040204" pitchFamily="34" charset="-120"/>
                <a:ea typeface="微軟正黑體" panose="020B0604030504040204" pitchFamily="34" charset="-120"/>
                <a:cs typeface="Arial"/>
              </a:rPr>
              <a:t>年度太陽光電発電設備競標対象電力の売電価格</a:t>
            </a:r>
          </a:p>
        </p:txBody>
      </p:sp>
      <p:graphicFrame>
        <p:nvGraphicFramePr>
          <p:cNvPr id="11" name="表格 10"/>
          <p:cNvGraphicFramePr>
            <a:graphicFrameLocks noGrp="1"/>
          </p:cNvGraphicFramePr>
          <p:nvPr>
            <p:extLst>
              <p:ext uri="{D42A27DB-BD31-4B8C-83A1-F6EECF244321}">
                <p14:modId xmlns:p14="http://schemas.microsoft.com/office/powerpoint/2010/main" val="2041447896"/>
              </p:ext>
            </p:extLst>
          </p:nvPr>
        </p:nvGraphicFramePr>
        <p:xfrm>
          <a:off x="539552" y="3934172"/>
          <a:ext cx="8126560" cy="1943100"/>
        </p:xfrm>
        <a:graphic>
          <a:graphicData uri="http://schemas.openxmlformats.org/drawingml/2006/table">
            <a:tbl>
              <a:tblPr/>
              <a:tblGrid>
                <a:gridCol w="1440160"/>
                <a:gridCol w="648072"/>
                <a:gridCol w="3019164"/>
                <a:gridCol w="3019164"/>
              </a:tblGrid>
              <a:tr h="428625">
                <a:tc>
                  <a:txBody>
                    <a:bodyPr/>
                    <a:lstStyle/>
                    <a:p>
                      <a:pPr marL="0" marR="0" indent="0" algn="ctr">
                        <a:lnSpc>
                          <a:spcPct val="100000"/>
                        </a:lnSpc>
                        <a:spcBef>
                          <a:spcPts val="0"/>
                        </a:spcBef>
                        <a:spcAft>
                          <a:spcPts val="0"/>
                        </a:spcAft>
                        <a:buNone/>
                      </a:pP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再生エネルギー種類</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0A4AE"/>
                    </a:solidFill>
                  </a:tcPr>
                </a:tc>
                <a:tc>
                  <a:txBody>
                    <a:bodyPr/>
                    <a:lstStyle/>
                    <a:p>
                      <a:pPr marL="0" marR="0" indent="0" algn="ctr">
                        <a:lnSpc>
                          <a:spcPct val="100000"/>
                        </a:lnSpc>
                        <a:spcBef>
                          <a:spcPts val="0"/>
                        </a:spcBef>
                        <a:spcAft>
                          <a:spcPts val="0"/>
                        </a:spcAft>
                        <a:buNone/>
                      </a:pP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分類</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0A4AE"/>
                    </a:solidFill>
                  </a:tcPr>
                </a:tc>
                <a:tc>
                  <a:txBody>
                    <a:bodyPr/>
                    <a:lstStyle/>
                    <a:p>
                      <a:pPr marL="0" marR="0" indent="0" algn="ctr">
                        <a:lnSpc>
                          <a:spcPct val="100000"/>
                        </a:lnSpc>
                        <a:spcBef>
                          <a:spcPts val="0"/>
                        </a:spcBef>
                        <a:spcAft>
                          <a:spcPts val="0"/>
                        </a:spcAft>
                        <a:buNone/>
                      </a:pP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装置容量クラス</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0A4AE"/>
                    </a:solidFill>
                  </a:tcPr>
                </a:tc>
                <a:tc>
                  <a:txBody>
                    <a:bodyPr/>
                    <a:lstStyle/>
                    <a:p>
                      <a:pPr marL="0" marR="0" indent="0" algn="ctr">
                        <a:lnSpc>
                          <a:spcPct val="100000"/>
                        </a:lnSpc>
                        <a:spcBef>
                          <a:spcPts val="0"/>
                        </a:spcBef>
                        <a:spcAft>
                          <a:spcPts val="0"/>
                        </a:spcAft>
                        <a:buNone/>
                      </a:pP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上限価格</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Times New Roman"/>
                        </a:rPr>
                        <a:t>(</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元</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Times New Roman"/>
                        </a:rPr>
                        <a:t>/</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Arial"/>
                        </a:rPr>
                        <a:t>度</a:t>
                      </a:r>
                      <a:r>
                        <a:rPr lang="zh-TW" sz="1200" b="0" i="0" u="none" strike="noStrike" cap="none" baseline="0" dirty="0">
                          <a:solidFill>
                            <a:schemeClr val="bg1"/>
                          </a:solidFill>
                          <a:latin typeface="微軟正黑體" panose="020B0604030504040204" pitchFamily="34" charset="-120"/>
                          <a:ea typeface="微軟正黑體" panose="020B0604030504040204" pitchFamily="34" charset="-120"/>
                          <a:cs typeface="Times New Roman"/>
                        </a:rPr>
                        <a:t>)</a:t>
                      </a:r>
                      <a:r>
                        <a:rPr lang="zh-TW" sz="1200" b="1" i="0" u="none" strike="noStrike" cap="none" baseline="30000" dirty="0">
                          <a:solidFill>
                            <a:schemeClr val="bg1"/>
                          </a:solidFill>
                          <a:latin typeface="微軟正黑體" panose="020B0604030504040204" pitchFamily="34" charset="-120"/>
                          <a:ea typeface="微軟正黑體" panose="020B0604030504040204" pitchFamily="34" charset="-120"/>
                          <a:cs typeface="Arial"/>
                        </a:rPr>
                        <a:t>注</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0A4AE"/>
                    </a:solidFill>
                  </a:tcPr>
                </a:tc>
              </a:tr>
              <a:tr h="219075">
                <a:tc rowSpan="5">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rPr>
                        <a:t>太陽光発電</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solidFill>
                      <a:srgbClr val="E2EAED"/>
                    </a:solidFill>
                  </a:tcPr>
                </a:tc>
                <a:tc rowSpan="4">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rPr>
                        <a:t>屋根型</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F7F7"/>
                    </a:solidFill>
                  </a:tcPr>
                </a:tc>
                <a:tc>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1</a:t>
                      </a: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rPr>
                        <a:t>kW以上</a:t>
                      </a: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20</a:t>
                      </a: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rPr>
                        <a:t>kW未満</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a:lnSpc>
                          <a:spcPct val="100000"/>
                        </a:lnSpc>
                        <a:spcBef>
                          <a:spcPts val="0"/>
                        </a:spcBef>
                        <a:spcAft>
                          <a:spcPts val="0"/>
                        </a:spcAft>
                        <a:buNone/>
                      </a:pPr>
                      <a:r>
                        <a:rPr lang="zh-TW" sz="1200" b="0" i="0" u="none" strike="noStrike" cap="none" baseline="0">
                          <a:solidFill>
                            <a:srgbClr val="000000"/>
                          </a:solidFill>
                          <a:latin typeface="微軟正黑體" panose="020B0604030504040204" pitchFamily="34" charset="-120"/>
                          <a:ea typeface="微軟正黑體" panose="020B0604030504040204" pitchFamily="34" charset="-120"/>
                          <a:cs typeface="Times New Roman"/>
                        </a:rPr>
                        <a:t>6.8633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19075">
                <a:tc vMerge="1">
                  <a:txBody>
                    <a:bodyPr/>
                    <a:lstStyle/>
                    <a:p>
                      <a:endParaRPr lang="zh-TW"/>
                    </a:p>
                  </a:txBody>
                  <a:tcPr/>
                </a:tc>
                <a:tc vMerge="1">
                  <a:txBody>
                    <a:bodyPr/>
                    <a:lstStyle/>
                    <a:p>
                      <a:endParaRPr lang="zh-TW"/>
                    </a:p>
                  </a:txBody>
                  <a:tcPr/>
                </a:tc>
                <a:tc>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20</a:t>
                      </a: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rPr>
                        <a:t>kW以上</a:t>
                      </a: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100</a:t>
                      </a: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rPr>
                        <a:t>kW未満</a:t>
                      </a: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2E2"/>
                    </a:solidFill>
                  </a:tcPr>
                </a:tc>
                <a:tc>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5.7378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2E2"/>
                    </a:solidFill>
                  </a:tcPr>
                </a:tc>
              </a:tr>
              <a:tr h="219075">
                <a:tc vMerge="1">
                  <a:txBody>
                    <a:bodyPr/>
                    <a:lstStyle/>
                    <a:p>
                      <a:endParaRPr lang="zh-TW"/>
                    </a:p>
                  </a:txBody>
                  <a:tcPr/>
                </a:tc>
                <a:tc vMerge="1">
                  <a:txBody>
                    <a:bodyPr/>
                    <a:lstStyle/>
                    <a:p>
                      <a:endParaRPr lang="zh-TW"/>
                    </a:p>
                  </a:txBody>
                  <a:tcPr/>
                </a:tc>
                <a:tc>
                  <a:txBody>
                    <a:bodyPr/>
                    <a:lstStyle/>
                    <a:p>
                      <a:pPr marL="0" marR="0" indent="0" algn="ctr">
                        <a:lnSpc>
                          <a:spcPct val="100000"/>
                        </a:lnSpc>
                        <a:spcBef>
                          <a:spcPts val="0"/>
                        </a:spcBef>
                        <a:spcAft>
                          <a:spcPts val="0"/>
                        </a:spcAft>
                        <a:buNone/>
                      </a:pPr>
                      <a:r>
                        <a:rPr lang="zh-TW" sz="1200" b="0" i="0" u="none" strike="noStrike" cap="none" baseline="0">
                          <a:solidFill>
                            <a:srgbClr val="000000"/>
                          </a:solidFill>
                          <a:latin typeface="微軟正黑體" panose="020B0604030504040204" pitchFamily="34" charset="-120"/>
                          <a:ea typeface="微軟正黑體" panose="020B0604030504040204" pitchFamily="34" charset="-120"/>
                          <a:cs typeface="Times New Roman"/>
                        </a:rPr>
                        <a:t>100</a:t>
                      </a:r>
                      <a:r>
                        <a:rPr lang="zh-TW" sz="1200" b="0" i="0" u="none" strike="noStrike" cap="none" baseline="0">
                          <a:solidFill>
                            <a:srgbClr val="000000"/>
                          </a:solidFill>
                          <a:latin typeface="微軟正黑體" panose="020B0604030504040204" pitchFamily="34" charset="-120"/>
                          <a:ea typeface="微軟正黑體" panose="020B0604030504040204" pitchFamily="34" charset="-120"/>
                          <a:cs typeface="Arial"/>
                        </a:rPr>
                        <a:t>kW以上</a:t>
                      </a:r>
                      <a:r>
                        <a:rPr lang="zh-TW" sz="1200" b="0" i="0" u="none" strike="noStrike" cap="none" baseline="0">
                          <a:solidFill>
                            <a:srgbClr val="000000"/>
                          </a:solidFill>
                          <a:latin typeface="微軟正黑體" panose="020B0604030504040204" pitchFamily="34" charset="-120"/>
                          <a:ea typeface="微軟正黑體" panose="020B0604030504040204" pitchFamily="34" charset="-120"/>
                          <a:cs typeface="Times New Roman"/>
                        </a:rPr>
                        <a:t>500</a:t>
                      </a:r>
                      <a:r>
                        <a:rPr lang="zh-TW" sz="1200" b="0" i="0" u="none" strike="noStrike" cap="none" baseline="0">
                          <a:solidFill>
                            <a:srgbClr val="000000"/>
                          </a:solidFill>
                          <a:latin typeface="微軟正黑體" panose="020B0604030504040204" pitchFamily="34" charset="-120"/>
                          <a:ea typeface="微軟正黑體" panose="020B0604030504040204" pitchFamily="34" charset="-120"/>
                          <a:cs typeface="Arial"/>
                        </a:rPr>
                        <a:t>kW未満</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5.3627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19075">
                <a:tc vMerge="1">
                  <a:txBody>
                    <a:bodyPr/>
                    <a:lstStyle/>
                    <a:p>
                      <a:endParaRPr lang="zh-TW"/>
                    </a:p>
                  </a:txBody>
                  <a:tcPr/>
                </a:tc>
                <a:tc vMerge="1">
                  <a:txBody>
                    <a:bodyPr/>
                    <a:lstStyle/>
                    <a:p>
                      <a:endParaRPr lang="zh-TW"/>
                    </a:p>
                  </a:txBody>
                  <a:tcPr/>
                </a:tc>
                <a:tc>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500</a:t>
                      </a: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rPr>
                        <a:t>kW以上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2E2"/>
                    </a:solidFill>
                  </a:tcPr>
                </a:tc>
                <a:tc>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5.1935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2E2"/>
                    </a:solidFill>
                  </a:tcPr>
                </a:tc>
              </a:tr>
              <a:tr h="219075">
                <a:tc vMerge="1">
                  <a:txBody>
                    <a:bodyPr/>
                    <a:lstStyle/>
                    <a:p>
                      <a:endParaRPr lang="zh-TW"/>
                    </a:p>
                  </a:txBody>
                  <a:tcPr/>
                </a:tc>
                <a:tc>
                  <a:txBody>
                    <a:bodyPr/>
                    <a:lstStyle/>
                    <a:p>
                      <a:pPr marL="0" marR="0" indent="0" algn="ctr">
                        <a:lnSpc>
                          <a:spcPct val="100000"/>
                        </a:lnSpc>
                        <a:spcBef>
                          <a:spcPts val="0"/>
                        </a:spcBef>
                        <a:spcAft>
                          <a:spcPts val="0"/>
                        </a:spcAft>
                        <a:buNone/>
                      </a:pPr>
                      <a:r>
                        <a:rPr lang="zh-TW" sz="1200" b="0" i="0" u="none" strike="noStrike" cap="none" baseline="0">
                          <a:solidFill>
                            <a:srgbClr val="000000"/>
                          </a:solidFill>
                          <a:latin typeface="微軟正黑體" panose="020B0604030504040204" pitchFamily="34" charset="-120"/>
                          <a:ea typeface="微軟正黑體" panose="020B0604030504040204" pitchFamily="34" charset="-120"/>
                          <a:cs typeface="Arial"/>
                        </a:rPr>
                        <a:t>地面型</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solidFill>
                      <a:srgbClr val="F7F7F7"/>
                    </a:solidFill>
                  </a:tcPr>
                </a:tc>
                <a:tc>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1</a:t>
                      </a: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rPr>
                        <a:t>kW以上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tcPr>
                </a:tc>
                <a:tc>
                  <a:txBody>
                    <a:bodyPr/>
                    <a:lstStyle/>
                    <a:p>
                      <a:pPr marL="0" marR="0" indent="0" algn="ctr">
                        <a:lnSpc>
                          <a:spcPct val="100000"/>
                        </a:lnSpc>
                        <a:spcBef>
                          <a:spcPts val="0"/>
                        </a:spcBef>
                        <a:spcAft>
                          <a:spcPts val="0"/>
                        </a:spcAft>
                        <a:buNone/>
                      </a:pPr>
                      <a:r>
                        <a:rPr 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Times New Roman"/>
                        </a:rPr>
                        <a:t>4.8845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90A4AE"/>
                      </a:solidFill>
                      <a:prstDash val="solid"/>
                      <a:round/>
                      <a:headEnd type="none" w="med" len="med"/>
                      <a:tailEnd type="none" w="med" len="med"/>
                    </a:lnB>
                  </a:tcPr>
                </a:tc>
              </a:tr>
              <a:tr h="419100">
                <a:tc gridSpan="4">
                  <a:txBody>
                    <a:bodyPr/>
                    <a:lstStyle/>
                    <a:p>
                      <a:pPr marL="0" marR="0" indent="0" algn="just">
                        <a:lnSpc>
                          <a:spcPct val="100000"/>
                        </a:lnSpc>
                        <a:spcBef>
                          <a:spcPts val="0"/>
                        </a:spcBef>
                        <a:spcAft>
                          <a:spcPts val="0"/>
                        </a:spcAft>
                        <a:buNone/>
                      </a:pP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注</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sym typeface="Arial"/>
                        </a:rPr>
                        <a:t>：</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競売適用対象者に属する場合</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sym typeface="Arial"/>
                        </a:rPr>
                        <a:t>，</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売電価格は表四の上限価格に</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sym typeface="Arial"/>
                        </a:rPr>
                        <a:t>（</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Times New Roman"/>
                        </a:rPr>
                        <a:t>1-</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落札割引率</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sym typeface="Arial"/>
                        </a:rPr>
                        <a:t>）</a:t>
                      </a:r>
                      <a:r>
                        <a:rPr lang="zh-TW" altLang="zh-TW" sz="1200" b="0" i="0" u="none" strike="noStrike" cap="none" baseline="0" dirty="0" smtClean="0">
                          <a:solidFill>
                            <a:srgbClr val="000000"/>
                          </a:solidFill>
                          <a:latin typeface="微軟正黑體" panose="020B0604030504040204" pitchFamily="34" charset="-120"/>
                          <a:ea typeface="微軟正黑體" panose="020B0604030504040204" pitchFamily="34" charset="-120"/>
                          <a:cs typeface="Arial"/>
                        </a:rPr>
                        <a:t>を乗じる。</a:t>
                      </a:r>
                      <a:endParaRPr lang="zh-TW" altLang="zh-TW" sz="1200" b="0" i="0" u="none" strike="noStrike" cap="none" baseline="0" dirty="0">
                        <a:solidFill>
                          <a:srgbClr val="000000"/>
                        </a:solidFill>
                        <a:latin typeface="微軟正黑體" panose="020B0604030504040204" pitchFamily="34" charset="-120"/>
                        <a:ea typeface="微軟正黑體" panose="020B0604030504040204" pitchFamily="34" charset="-120"/>
                        <a:cs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0A4AE"/>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12" name="矩形 11"/>
          <p:cNvSpPr/>
          <p:nvPr/>
        </p:nvSpPr>
        <p:spPr>
          <a:xfrm>
            <a:off x="549897" y="5831553"/>
            <a:ext cx="8136903" cy="45719"/>
          </a:xfrm>
          <a:prstGeom prst="rect">
            <a:avLst/>
          </a:prstGeom>
          <a:solidFill>
            <a:srgbClr val="90A4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015778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8229600" cy="5832648"/>
          </a:xfrm>
        </p:spPr>
        <p:txBody>
          <a:bodyPr>
            <a:noAutofit/>
          </a:bodyPr>
          <a:lstStyle/>
          <a:p>
            <a:pPr lvl="0"/>
            <a:r>
              <a:rPr lang="zh-TW" altLang="en-US" sz="4000" dirty="0" smtClean="0">
                <a:solidFill>
                  <a:schemeClr val="tx1">
                    <a:lumMod val="85000"/>
                    <a:lumOff val="15000"/>
                  </a:schemeClr>
                </a:solidFill>
                <a:latin typeface="微軟正黑體" pitchFamily="34" charset="-120"/>
                <a:ea typeface="微軟正黑體" pitchFamily="34" charset="-120"/>
              </a:rPr>
              <a:t>電廠營運服務</a:t>
            </a:r>
            <a:r>
              <a:rPr lang="en-US" altLang="zh-TW" sz="4000" dirty="0" smtClean="0">
                <a:solidFill>
                  <a:schemeClr val="tx1">
                    <a:lumMod val="85000"/>
                    <a:lumOff val="15000"/>
                  </a:schemeClr>
                </a:solidFill>
                <a:latin typeface="微軟正黑體" pitchFamily="34" charset="-120"/>
                <a:ea typeface="微軟正黑體" pitchFamily="34" charset="-120"/>
              </a:rPr>
              <a:t/>
            </a:r>
            <a:br>
              <a:rPr lang="en-US" altLang="zh-TW" sz="4000" dirty="0" smtClean="0">
                <a:solidFill>
                  <a:schemeClr val="tx1">
                    <a:lumMod val="85000"/>
                    <a:lumOff val="15000"/>
                  </a:schemeClr>
                </a:solidFill>
                <a:latin typeface="微軟正黑體" pitchFamily="34" charset="-120"/>
                <a:ea typeface="微軟正黑體" pitchFamily="34" charset="-120"/>
              </a:rPr>
            </a:br>
            <a:r>
              <a:rPr lang="en-US" altLang="zh-TW" sz="4000" dirty="0" smtClean="0">
                <a:solidFill>
                  <a:schemeClr val="tx1">
                    <a:lumMod val="85000"/>
                    <a:lumOff val="15000"/>
                  </a:schemeClr>
                </a:solidFill>
                <a:latin typeface="微軟正黑體" pitchFamily="34" charset="-120"/>
                <a:ea typeface="微軟正黑體" pitchFamily="34" charset="-120"/>
              </a:rPr>
              <a:t/>
            </a:r>
            <a:br>
              <a:rPr lang="en-US" altLang="zh-TW" sz="4000" dirty="0" smtClean="0">
                <a:solidFill>
                  <a:schemeClr val="tx1">
                    <a:lumMod val="85000"/>
                    <a:lumOff val="15000"/>
                  </a:schemeClr>
                </a:solidFill>
                <a:latin typeface="微軟正黑體" pitchFamily="34" charset="-120"/>
                <a:ea typeface="微軟正黑體" pitchFamily="34" charset="-120"/>
              </a:rPr>
            </a:br>
            <a:r>
              <a:rPr lang="zh-TW" altLang="en-US" sz="4000" dirty="0" smtClean="0">
                <a:solidFill>
                  <a:schemeClr val="tx1">
                    <a:lumMod val="85000"/>
                    <a:lumOff val="15000"/>
                  </a:schemeClr>
                </a:solidFill>
                <a:latin typeface="微軟正黑體" pitchFamily="34" charset="-120"/>
                <a:ea typeface="微軟正黑體" pitchFamily="34" charset="-120"/>
              </a:rPr>
              <a:t>申請文件</a:t>
            </a:r>
            <a:endParaRPr lang="zh-TW" altLang="en-US" sz="4000" dirty="0">
              <a:solidFill>
                <a:schemeClr val="tx1">
                  <a:lumMod val="85000"/>
                  <a:lumOff val="15000"/>
                </a:schemeClr>
              </a:solidFill>
              <a:latin typeface="微軟正黑體" pitchFamily="34" charset="-120"/>
              <a:ea typeface="微軟正黑體" pitchFamily="34" charset="-120"/>
            </a:endParaRPr>
          </a:p>
        </p:txBody>
      </p:sp>
    </p:spTree>
    <p:extLst>
      <p:ext uri="{BB962C8B-B14F-4D97-AF65-F5344CB8AC3E}">
        <p14:creationId xmlns:p14="http://schemas.microsoft.com/office/powerpoint/2010/main" val="4249797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136133640"/>
              </p:ext>
            </p:extLst>
          </p:nvPr>
        </p:nvGraphicFramePr>
        <p:xfrm>
          <a:off x="405880" y="1040793"/>
          <a:ext cx="8352928" cy="4646744"/>
        </p:xfrm>
        <a:graphic>
          <a:graphicData uri="http://schemas.openxmlformats.org/drawingml/2006/table">
            <a:tbl>
              <a:tblPr firstRow="1" bandRow="1">
                <a:tableStyleId>{7DF18680-E054-41AD-8BC1-D1AEF772440D}</a:tableStyleId>
              </a:tblPr>
              <a:tblGrid>
                <a:gridCol w="576064"/>
                <a:gridCol w="2653952"/>
                <a:gridCol w="1728192"/>
                <a:gridCol w="802432"/>
                <a:gridCol w="2592288"/>
              </a:tblGrid>
              <a:tr h="288032">
                <a:tc>
                  <a:txBody>
                    <a:bodyPr/>
                    <a:lstStyle/>
                    <a:p>
                      <a:pPr algn="ctr"/>
                      <a:r>
                        <a:rPr lang="zh-TW" altLang="en-US" sz="1200" dirty="0" smtClean="0">
                          <a:latin typeface="微軟正黑體" pitchFamily="34" charset="-120"/>
                          <a:ea typeface="微軟正黑體" pitchFamily="34" charset="-120"/>
                        </a:rPr>
                        <a:t>步驟</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一</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二</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gridSpan="2">
                  <a:txBody>
                    <a:bodyPr/>
                    <a:lstStyle/>
                    <a:p>
                      <a:pPr algn="ctr"/>
                      <a:r>
                        <a:rPr lang="zh-TW" altLang="en-US" sz="1200" dirty="0" smtClean="0">
                          <a:latin typeface="微軟正黑體" pitchFamily="34" charset="-120"/>
                          <a:ea typeface="微軟正黑體" pitchFamily="34" charset="-120"/>
                        </a:rPr>
                        <a:t>三</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hMerge="1">
                  <a:txBody>
                    <a:bodyPr/>
                    <a:lstStyle/>
                    <a:p>
                      <a:pPr algn="ct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r>
              <a:tr h="982464">
                <a:tc>
                  <a:txBody>
                    <a:bodyPr/>
                    <a:lstStyle/>
                    <a:p>
                      <a:pPr algn="ctr"/>
                      <a:r>
                        <a:rPr lang="zh-TW" altLang="en-US" sz="1200" dirty="0" smtClean="0">
                          <a:latin typeface="微軟正黑體" pitchFamily="34" charset="-120"/>
                          <a:ea typeface="微軟正黑體" pitchFamily="34" charset="-120"/>
                        </a:rPr>
                        <a:t>作業名稱</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algn="l"/>
                      <a:r>
                        <a:rPr lang="zh-TW" altLang="en-US" sz="1200" dirty="0" smtClean="0">
                          <a:latin typeface="微軟正黑體" pitchFamily="34" charset="-120"/>
                          <a:ea typeface="微軟正黑體" pitchFamily="34" charset="-120"/>
                        </a:rPr>
                        <a:t>再生能源發電設備認定</a:t>
                      </a:r>
                      <a:endParaRPr lang="zh-TW" altLang="en-US" sz="1200" dirty="0">
                        <a:latin typeface="微軟正黑體" pitchFamily="34" charset="-120"/>
                        <a:ea typeface="微軟正黑體" pitchFamily="34" charset="-120"/>
                      </a:endParaRP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簽訂購售電契約</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完工證明</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982464">
                <a:tc>
                  <a:txBody>
                    <a:bodyPr/>
                    <a:lstStyle/>
                    <a:p>
                      <a:pPr algn="ctr"/>
                      <a:r>
                        <a:rPr lang="zh-TW" altLang="en-US" sz="1200" dirty="0" smtClean="0">
                          <a:latin typeface="微軟正黑體" pitchFamily="34" charset="-120"/>
                          <a:ea typeface="微軟正黑體" pitchFamily="34" charset="-120"/>
                        </a:rPr>
                        <a:t>文件</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l" rtl="0">
                        <a:lnSpc>
                          <a:spcPct val="100000"/>
                        </a:lnSpc>
                        <a:spcBef>
                          <a:spcPts val="0"/>
                        </a:spcBef>
                        <a:spcAft>
                          <a:spcPts val="0"/>
                        </a:spcAft>
                        <a:buClr>
                          <a:schemeClr val="dk1"/>
                        </a:buClr>
                        <a:buSzPct val="100000"/>
                        <a:buFont typeface="+mj-lt"/>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1.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申請人身分證明文件影本</a:t>
                      </a:r>
                    </a:p>
                    <a:p>
                      <a:pPr marL="0" marR="0" lvl="0" indent="0" algn="l" rtl="0">
                        <a:lnSpc>
                          <a:spcPct val="100000"/>
                        </a:lnSpc>
                        <a:spcBef>
                          <a:spcPts val="0"/>
                        </a:spcBef>
                        <a:spcAft>
                          <a:spcPts val="0"/>
                        </a:spcAft>
                        <a:buClr>
                          <a:schemeClr val="dk1"/>
                        </a:buClr>
                        <a:buSzPct val="100000"/>
                        <a:buFont typeface="+mj-lt"/>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2.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設置場址照片及該場址之房屋、土</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lnSpc>
                          <a:spcPct val="100000"/>
                        </a:lnSpc>
                        <a:spcBef>
                          <a:spcPts val="0"/>
                        </a:spcBef>
                        <a:spcAft>
                          <a:spcPts val="0"/>
                        </a:spcAft>
                        <a:buClr>
                          <a:schemeClr val="dk1"/>
                        </a:buClr>
                        <a:buSzPct val="100000"/>
                        <a:buFont typeface="+mj-lt"/>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地所有權狀影本或土地登記簿謄本；</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lnSpc>
                          <a:spcPct val="100000"/>
                        </a:lnSpc>
                        <a:spcBef>
                          <a:spcPts val="0"/>
                        </a:spcBef>
                        <a:spcAft>
                          <a:spcPts val="0"/>
                        </a:spcAft>
                        <a:buClr>
                          <a:schemeClr val="dk1"/>
                        </a:buClr>
                        <a:buSzPct val="100000"/>
                        <a:buFont typeface="+mj-lt"/>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申請人非土地所有人者，應檢附土</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lnSpc>
                          <a:spcPct val="100000"/>
                        </a:lnSpc>
                        <a:spcBef>
                          <a:spcPts val="0"/>
                        </a:spcBef>
                        <a:spcAft>
                          <a:spcPts val="0"/>
                        </a:spcAft>
                        <a:buClr>
                          <a:schemeClr val="dk1"/>
                        </a:buClr>
                        <a:buSzPct val="100000"/>
                        <a:buFont typeface="+mj-lt"/>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地所有人同意使用證明文件</a:t>
                      </a:r>
                    </a:p>
                    <a:p>
                      <a:pPr marL="0" marR="0" lvl="0" indent="0" algn="l" rtl="0">
                        <a:lnSpc>
                          <a:spcPct val="100000"/>
                        </a:lnSpc>
                        <a:spcBef>
                          <a:spcPts val="0"/>
                        </a:spcBef>
                        <a:spcAft>
                          <a:spcPts val="0"/>
                        </a:spcAft>
                        <a:buClr>
                          <a:schemeClr val="dk1"/>
                        </a:buClr>
                        <a:buSzPct val="100000"/>
                        <a:buFont typeface="+mj-lt"/>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3.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最近一期電費單據（未供電者免附）</a:t>
                      </a:r>
                    </a:p>
                    <a:p>
                      <a:pPr marL="0" marR="0" lvl="0" indent="0" algn="l" rtl="0">
                        <a:lnSpc>
                          <a:spcPct val="100000"/>
                        </a:lnSpc>
                        <a:spcBef>
                          <a:spcPts val="0"/>
                        </a:spcBef>
                        <a:spcAft>
                          <a:spcPts val="0"/>
                        </a:spcAft>
                        <a:buClr>
                          <a:schemeClr val="dk1"/>
                        </a:buClr>
                        <a:buSzPct val="100000"/>
                        <a:buFont typeface="+mj-lt"/>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4.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小型發電設備設置計畫表</a:t>
                      </a:r>
                      <a:endParaRPr lang="zh-TW" altLang="zh-TW" sz="1200" u="none" strike="noStrike" cap="none" baseline="0" dirty="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再生能源設備認定證明</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gridSpan="2">
                  <a:txBody>
                    <a:bodyPr/>
                    <a:lstStyle/>
                    <a:p>
                      <a:pPr marL="0" marR="0" lvl="0" indent="0" algn="l" rtl="0">
                        <a:lnSpc>
                          <a:spcPct val="100000"/>
                        </a:lnSpc>
                        <a:spcBef>
                          <a:spcPts val="0"/>
                        </a:spcBef>
                        <a:spcAft>
                          <a:spcPts val="0"/>
                        </a:spcAft>
                        <a:buSzPct val="25000"/>
                        <a:buFont typeface="+mj-lt"/>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1.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原核發設備認定證明影本</a:t>
                      </a:r>
                    </a:p>
                    <a:p>
                      <a:pPr marL="0" marR="0" lvl="0" indent="0"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完工照片及位置圖</a:t>
                      </a:r>
                    </a:p>
                    <a:p>
                      <a:pPr marL="0" marR="0" lvl="0" indent="0"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設備支出憑證（統一發票或收據影本）</a:t>
                      </a:r>
                    </a:p>
                    <a:p>
                      <a:pPr marL="111125" marR="0" lvl="0" indent="-111125"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4.</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裝置容量證明文件，或其產品型錄及符合國內</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lnSpc>
                          <a:spcPct val="100000"/>
                        </a:lnSpc>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外相關檢測標準之原廠性能測試報告影本</a:t>
                      </a:r>
                    </a:p>
                    <a:p>
                      <a:pPr marL="0" marR="0" lvl="0" indent="0"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5.</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經申請人或其代理人簽署之完工驗收文件</a:t>
                      </a:r>
                    </a:p>
                    <a:p>
                      <a:pPr marL="111125" marR="0" lvl="0" indent="-111125"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6</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使用執照影本（依法得免申請建造或雜項執照</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lnSpc>
                          <a:spcPct val="100000"/>
                        </a:lnSpc>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者，得以建築師、土木技師或結構技師簽證文</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lnSpc>
                          <a:spcPct val="100000"/>
                        </a:lnSpc>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件及該簽證文件函送直轄市、縣（市）政府備</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lnSpc>
                          <a:spcPct val="100000"/>
                        </a:lnSpc>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查之文件影本代之）</a:t>
                      </a:r>
                    </a:p>
                    <a:p>
                      <a:pPr marL="0" marR="0" lvl="0" indent="0"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7.</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其他經中央主管機關指定文件</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hMerge="1">
                  <a:txBody>
                    <a:bodyPr/>
                    <a:lstStyle/>
                    <a:p>
                      <a:pPr marL="0" marR="0" lvl="0" indent="0" algn="l" rtl="0">
                        <a:lnSpc>
                          <a:spcPct val="100000"/>
                        </a:lnSpc>
                        <a:spcBef>
                          <a:spcPts val="0"/>
                        </a:spcBef>
                        <a:spcAft>
                          <a:spcPts val="0"/>
                        </a:spcAft>
                        <a:buSzPct val="25000"/>
                        <a:buFont typeface="+mj-lt"/>
                        <a:buNone/>
                      </a:pPr>
                      <a:endPar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r h="527928">
                <a:tc>
                  <a:txBody>
                    <a:bodyPr/>
                    <a:lstStyle/>
                    <a:p>
                      <a:pPr algn="ctr"/>
                      <a:r>
                        <a:rPr lang="zh-TW" altLang="en-US" sz="1200" dirty="0" smtClean="0">
                          <a:latin typeface="微軟正黑體" pitchFamily="34" charset="-120"/>
                          <a:ea typeface="微軟正黑體" pitchFamily="34" charset="-120"/>
                        </a:rPr>
                        <a:t>有效期間</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年內完成併聯審查及簽訂購售契約</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簽約日起1年內完成併聯及申請完工證明，得展延1次（6個月）</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TW" altLang="en-US"/>
                    </a:p>
                  </a:txBody>
                  <a:tcPr/>
                </a:tc>
                <a:tc hMerge="1">
                  <a:txBody>
                    <a:bodyPr/>
                    <a:lstStyle/>
                    <a:p>
                      <a:pPr algn="l"/>
                      <a:endParaRPr lang="zh-TW" altLang="en-US" sz="13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78960">
                <a:tc>
                  <a:txBody>
                    <a:bodyPr/>
                    <a:lstStyle/>
                    <a:p>
                      <a:pPr algn="ctr"/>
                      <a:r>
                        <a:rPr lang="zh-TW" altLang="en-US" sz="1200" dirty="0" smtClean="0">
                          <a:latin typeface="微軟正黑體" pitchFamily="34" charset="-120"/>
                          <a:ea typeface="微軟正黑體" pitchFamily="34" charset="-120"/>
                        </a:rPr>
                        <a:t>法令規定</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「再生能源發電設備認定辦法」第4</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條及第5條</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審查符合者，發給證明</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「再生能源發電設備認定辦法」第8條</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hMerge="1">
                  <a:txBody>
                    <a:bodyPr/>
                    <a:lstStyle/>
                    <a:p>
                      <a:endParaRPr lang="zh-TW"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「再生能源發電設備認定辦法」第8條及第9條</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bl>
          </a:graphicData>
        </a:graphic>
      </p:graphicFrame>
      <p:sp>
        <p:nvSpPr>
          <p:cNvPr id="5" name="矩形 4"/>
          <p:cNvSpPr/>
          <p:nvPr/>
        </p:nvSpPr>
        <p:spPr>
          <a:xfrm>
            <a:off x="405880" y="5687537"/>
            <a:ext cx="8342584" cy="45719"/>
          </a:xfrm>
          <a:prstGeom prst="rect">
            <a:avLst/>
          </a:prstGeom>
          <a:solidFill>
            <a:srgbClr val="90A4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標題 1"/>
          <p:cNvSpPr txBox="1">
            <a:spLocks/>
          </p:cNvSpPr>
          <p:nvPr/>
        </p:nvSpPr>
        <p:spPr>
          <a:xfrm>
            <a:off x="323528" y="332656"/>
            <a:ext cx="8229600" cy="64807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zh-TW" altLang="en-US" sz="1600" b="1" dirty="0" smtClean="0">
                <a:solidFill>
                  <a:srgbClr val="2C2C2C"/>
                </a:solidFill>
                <a:latin typeface="微軟正黑體" pitchFamily="34" charset="-120"/>
                <a:ea typeface="微軟正黑體" pitchFamily="34" charset="-120"/>
              </a:rPr>
              <a:t>第三型再生能源</a:t>
            </a:r>
            <a:r>
              <a:rPr lang="zh-TW" altLang="en-US" sz="1600" b="1" dirty="0">
                <a:solidFill>
                  <a:srgbClr val="2C2C2C"/>
                </a:solidFill>
                <a:latin typeface="微軟正黑體" pitchFamily="34" charset="-120"/>
                <a:ea typeface="微軟正黑體" pitchFamily="34" charset="-120"/>
              </a:rPr>
              <a:t>發電</a:t>
            </a:r>
            <a:r>
              <a:rPr lang="zh-TW" altLang="en-US" sz="1600" b="1" dirty="0" smtClean="0">
                <a:solidFill>
                  <a:srgbClr val="2C2C2C"/>
                </a:solidFill>
                <a:latin typeface="微軟正黑體" pitchFamily="34" charset="-120"/>
                <a:ea typeface="微軟正黑體" pitchFamily="34" charset="-120"/>
              </a:rPr>
              <a:t>設備：</a:t>
            </a:r>
            <a:endParaRPr lang="en-US" altLang="zh-TW" sz="1600" b="1" dirty="0" smtClean="0">
              <a:solidFill>
                <a:srgbClr val="2C2C2C"/>
              </a:solidFill>
              <a:latin typeface="微軟正黑體" pitchFamily="34" charset="-120"/>
              <a:ea typeface="微軟正黑體" pitchFamily="34" charset="-120"/>
            </a:endParaRPr>
          </a:p>
          <a:p>
            <a:pPr lvl="0" algn="l">
              <a:spcBef>
                <a:spcPts val="0"/>
              </a:spcBef>
              <a:buSzPct val="25000"/>
            </a:pPr>
            <a:r>
              <a:rPr lang="zh-TW" altLang="zh-TW" sz="1400" dirty="0">
                <a:solidFill>
                  <a:schemeClr val="dk1"/>
                </a:solidFill>
                <a:latin typeface="微軟正黑體" panose="020B0604030504040204" pitchFamily="34" charset="-120"/>
                <a:ea typeface="微軟正黑體" panose="020B0604030504040204" pitchFamily="34" charset="-120"/>
                <a:cs typeface="Merriweather"/>
                <a:sym typeface="Merriweather"/>
              </a:rPr>
              <a:t>指依再生能源發展條例第五條規定，裝置容量不及五百瓩並利用再生能源發電之自用發電設備。</a:t>
            </a:r>
          </a:p>
        </p:txBody>
      </p:sp>
    </p:spTree>
    <p:extLst>
      <p:ext uri="{BB962C8B-B14F-4D97-AF65-F5344CB8AC3E}">
        <p14:creationId xmlns:p14="http://schemas.microsoft.com/office/powerpoint/2010/main" val="2272859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788902093"/>
              </p:ext>
            </p:extLst>
          </p:nvPr>
        </p:nvGraphicFramePr>
        <p:xfrm>
          <a:off x="405880" y="1040793"/>
          <a:ext cx="8352928" cy="4646744"/>
        </p:xfrm>
        <a:graphic>
          <a:graphicData uri="http://schemas.openxmlformats.org/drawingml/2006/table">
            <a:tbl>
              <a:tblPr firstRow="1" bandRow="1">
                <a:tableStyleId>{7DF18680-E054-41AD-8BC1-D1AEF772440D}</a:tableStyleId>
              </a:tblPr>
              <a:tblGrid>
                <a:gridCol w="576064"/>
                <a:gridCol w="2653952"/>
                <a:gridCol w="1728192"/>
                <a:gridCol w="802432"/>
                <a:gridCol w="2592288"/>
              </a:tblGrid>
              <a:tr h="288032">
                <a:tc>
                  <a:txBody>
                    <a:bodyPr/>
                    <a:lstStyle/>
                    <a:p>
                      <a:pPr algn="ctr"/>
                      <a:r>
                        <a:rPr lang="zh-TW" altLang="en-US" sz="1200" dirty="0" smtClean="0">
                          <a:latin typeface="微軟正黑體" pitchFamily="34" charset="-120"/>
                          <a:ea typeface="微軟正黑體" pitchFamily="34" charset="-120"/>
                        </a:rPr>
                        <a:t>步驟</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一</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二</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gridSpan="2">
                  <a:txBody>
                    <a:bodyPr/>
                    <a:lstStyle/>
                    <a:p>
                      <a:pPr algn="ctr"/>
                      <a:r>
                        <a:rPr lang="zh-TW" altLang="en-US" sz="1200" dirty="0" smtClean="0">
                          <a:latin typeface="微軟正黑體" pitchFamily="34" charset="-120"/>
                          <a:ea typeface="微軟正黑體" pitchFamily="34" charset="-120"/>
                        </a:rPr>
                        <a:t>三</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hMerge="1">
                  <a:txBody>
                    <a:bodyPr/>
                    <a:lstStyle/>
                    <a:p>
                      <a:pPr algn="ct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r>
              <a:tr h="982464">
                <a:tc>
                  <a:txBody>
                    <a:bodyPr/>
                    <a:lstStyle/>
                    <a:p>
                      <a:pPr algn="ctr"/>
                      <a:r>
                        <a:rPr lang="zh-TW" altLang="en-US" sz="1200" dirty="0" smtClean="0">
                          <a:latin typeface="微軟正黑體" pitchFamily="34" charset="-120"/>
                          <a:ea typeface="微軟正黑體" pitchFamily="34" charset="-120"/>
                        </a:rPr>
                        <a:t>作業名稱</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algn="l"/>
                      <a:r>
                        <a:rPr lang="zh-TW" altLang="en-US" sz="1200" dirty="0" smtClean="0">
                          <a:latin typeface="微軟正黑體" pitchFamily="34" charset="-120"/>
                          <a:ea typeface="微軟正黑體" pitchFamily="34" charset="-120"/>
                        </a:rPr>
                        <a:t>再生能源發電設備認定</a:t>
                      </a:r>
                      <a:endParaRPr lang="zh-TW" altLang="en-US" sz="1200" dirty="0">
                        <a:latin typeface="微軟正黑體" pitchFamily="34" charset="-120"/>
                        <a:ea typeface="微軟正黑體" pitchFamily="34" charset="-120"/>
                      </a:endParaRP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簽訂購售電契約</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完工證明</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982464">
                <a:tc>
                  <a:txBody>
                    <a:bodyPr/>
                    <a:lstStyle/>
                    <a:p>
                      <a:pPr algn="ctr"/>
                      <a:r>
                        <a:rPr lang="zh-TW" altLang="en-US" sz="1200" dirty="0" smtClean="0">
                          <a:latin typeface="微軟正黑體" pitchFamily="34" charset="-120"/>
                          <a:ea typeface="微軟正黑體" pitchFamily="34" charset="-120"/>
                        </a:rPr>
                        <a:t>文件</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l" rtl="0">
                        <a:lnSpc>
                          <a:spcPct val="100000"/>
                        </a:lnSpc>
                        <a:spcBef>
                          <a:spcPts val="0"/>
                        </a:spcBef>
                        <a:spcAft>
                          <a:spcPts val="0"/>
                        </a:spcAft>
                        <a:buClr>
                          <a:schemeClr val="dk1"/>
                        </a:buClr>
                        <a:buSzPct val="100000"/>
                        <a:buFont typeface="+mj-lt"/>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1.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申請人身分證明文件影本</a:t>
                      </a:r>
                    </a:p>
                    <a:p>
                      <a:pPr marL="0" marR="0" lvl="0" indent="0" algn="l" rtl="0">
                        <a:lnSpc>
                          <a:spcPct val="100000"/>
                        </a:lnSpc>
                        <a:spcBef>
                          <a:spcPts val="0"/>
                        </a:spcBef>
                        <a:spcAft>
                          <a:spcPts val="0"/>
                        </a:spcAft>
                        <a:buClr>
                          <a:schemeClr val="dk1"/>
                        </a:buClr>
                        <a:buSzPct val="100000"/>
                        <a:buFont typeface="+mj-lt"/>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2.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設置場址照片及該場址之房屋、土</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lnSpc>
                          <a:spcPct val="100000"/>
                        </a:lnSpc>
                        <a:spcBef>
                          <a:spcPts val="0"/>
                        </a:spcBef>
                        <a:spcAft>
                          <a:spcPts val="0"/>
                        </a:spcAft>
                        <a:buClr>
                          <a:schemeClr val="dk1"/>
                        </a:buClr>
                        <a:buSzPct val="100000"/>
                        <a:buFont typeface="+mj-lt"/>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地所有權狀影本或土地登記簿謄本；</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lnSpc>
                          <a:spcPct val="100000"/>
                        </a:lnSpc>
                        <a:spcBef>
                          <a:spcPts val="0"/>
                        </a:spcBef>
                        <a:spcAft>
                          <a:spcPts val="0"/>
                        </a:spcAft>
                        <a:buClr>
                          <a:schemeClr val="dk1"/>
                        </a:buClr>
                        <a:buSzPct val="100000"/>
                        <a:buFont typeface="+mj-lt"/>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申請人非土地所有人者，應檢附土</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lnSpc>
                          <a:spcPct val="100000"/>
                        </a:lnSpc>
                        <a:spcBef>
                          <a:spcPts val="0"/>
                        </a:spcBef>
                        <a:spcAft>
                          <a:spcPts val="0"/>
                        </a:spcAft>
                        <a:buClr>
                          <a:schemeClr val="dk1"/>
                        </a:buClr>
                        <a:buSzPct val="100000"/>
                        <a:buFont typeface="+mj-lt"/>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地所有人同意使用證明文件</a:t>
                      </a:r>
                    </a:p>
                    <a:p>
                      <a:pPr marL="0" marR="0" lvl="0" indent="0" algn="l" rtl="0">
                        <a:lnSpc>
                          <a:spcPct val="100000"/>
                        </a:lnSpc>
                        <a:spcBef>
                          <a:spcPts val="0"/>
                        </a:spcBef>
                        <a:spcAft>
                          <a:spcPts val="0"/>
                        </a:spcAft>
                        <a:buClr>
                          <a:schemeClr val="dk1"/>
                        </a:buClr>
                        <a:buSzPct val="100000"/>
                        <a:buFont typeface="+mj-lt"/>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3.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最近一期電費單據（未供電者免附）</a:t>
                      </a:r>
                    </a:p>
                    <a:p>
                      <a:pPr marL="0" marR="0" lvl="0" indent="0" algn="l" rtl="0">
                        <a:lnSpc>
                          <a:spcPct val="100000"/>
                        </a:lnSpc>
                        <a:spcBef>
                          <a:spcPts val="0"/>
                        </a:spcBef>
                        <a:spcAft>
                          <a:spcPts val="0"/>
                        </a:spcAft>
                        <a:buClr>
                          <a:schemeClr val="dk1"/>
                        </a:buClr>
                        <a:buSzPct val="100000"/>
                        <a:buFont typeface="+mj-lt"/>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4.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小型發電設備設置計畫表</a:t>
                      </a:r>
                      <a:endParaRPr lang="zh-TW" altLang="zh-TW" sz="1200" u="none" strike="noStrike" cap="none" baseline="0" dirty="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再生能源設備認定證明</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gridSpan="2">
                  <a:txBody>
                    <a:bodyPr/>
                    <a:lstStyle/>
                    <a:p>
                      <a:pPr marL="0" marR="0" lvl="0" indent="0" algn="l" rtl="0">
                        <a:lnSpc>
                          <a:spcPct val="100000"/>
                        </a:lnSpc>
                        <a:spcBef>
                          <a:spcPts val="0"/>
                        </a:spcBef>
                        <a:spcAft>
                          <a:spcPts val="0"/>
                        </a:spcAft>
                        <a:buSzPct val="25000"/>
                        <a:buFont typeface="+mj-lt"/>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1.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原核發設備認定證明影本</a:t>
                      </a:r>
                    </a:p>
                    <a:p>
                      <a:pPr marL="0" marR="0" lvl="0" indent="0"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完工照片及位置圖</a:t>
                      </a:r>
                    </a:p>
                    <a:p>
                      <a:pPr marL="0" marR="0" lvl="0" indent="0"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設備支出憑證（統一發票或收據影本）</a:t>
                      </a:r>
                    </a:p>
                    <a:p>
                      <a:pPr marL="111125" marR="0" lvl="0" indent="-111125"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4.</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裝置容量證明文件，或其產品型錄及符合國內</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lnSpc>
                          <a:spcPct val="100000"/>
                        </a:lnSpc>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外相關檢測標準之原廠性能測試報告影本</a:t>
                      </a:r>
                    </a:p>
                    <a:p>
                      <a:pPr marL="0" marR="0" lvl="0" indent="0"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5.</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經申請人或其代理人簽署之完工驗收文件</a:t>
                      </a:r>
                    </a:p>
                    <a:p>
                      <a:pPr marL="111125" marR="0" lvl="0" indent="-111125"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6</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使用執照影本（依法得免申請建造或雜項執照</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lnSpc>
                          <a:spcPct val="100000"/>
                        </a:lnSpc>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者，得以建築師、土木技師或結構技師簽證文</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lnSpc>
                          <a:spcPct val="100000"/>
                        </a:lnSpc>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件及該簽證文件函送直轄市、縣（市）政府備</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lnSpc>
                          <a:spcPct val="100000"/>
                        </a:lnSpc>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查之文件影本代之）</a:t>
                      </a:r>
                    </a:p>
                    <a:p>
                      <a:pPr marL="0" marR="0" lvl="0" indent="0" algn="l" rtl="0">
                        <a:lnSpc>
                          <a:spcPct val="100000"/>
                        </a:lnSpc>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7.</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其他經中央主管機關指定文件</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hMerge="1">
                  <a:txBody>
                    <a:bodyPr/>
                    <a:lstStyle/>
                    <a:p>
                      <a:pPr marL="0" marR="0" lvl="0" indent="0" algn="l" rtl="0">
                        <a:lnSpc>
                          <a:spcPct val="100000"/>
                        </a:lnSpc>
                        <a:spcBef>
                          <a:spcPts val="0"/>
                        </a:spcBef>
                        <a:spcAft>
                          <a:spcPts val="0"/>
                        </a:spcAft>
                        <a:buSzPct val="25000"/>
                        <a:buFont typeface="+mj-lt"/>
                        <a:buNone/>
                      </a:pPr>
                      <a:endPar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r h="527928">
                <a:tc>
                  <a:txBody>
                    <a:bodyPr/>
                    <a:lstStyle/>
                    <a:p>
                      <a:pPr algn="ctr"/>
                      <a:r>
                        <a:rPr lang="zh-TW" altLang="en-US" sz="1200" dirty="0" smtClean="0">
                          <a:latin typeface="微軟正黑體" pitchFamily="34" charset="-120"/>
                          <a:ea typeface="微軟正黑體" pitchFamily="34" charset="-120"/>
                        </a:rPr>
                        <a:t>有效期間</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年內完成併聯審查及簽訂購售契約</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簽約日起1年內完成併聯及申請完工證明，得展延1次（6個月）</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TW" altLang="en-US"/>
                    </a:p>
                  </a:txBody>
                  <a:tcPr/>
                </a:tc>
                <a:tc hMerge="1">
                  <a:txBody>
                    <a:bodyPr/>
                    <a:lstStyle/>
                    <a:p>
                      <a:pPr algn="l"/>
                      <a:endParaRPr lang="zh-TW" altLang="en-US" sz="13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78960">
                <a:tc>
                  <a:txBody>
                    <a:bodyPr/>
                    <a:lstStyle/>
                    <a:p>
                      <a:pPr algn="ctr"/>
                      <a:r>
                        <a:rPr lang="zh-TW" altLang="en-US" sz="1200" dirty="0" smtClean="0">
                          <a:latin typeface="微軟正黑體" pitchFamily="34" charset="-120"/>
                          <a:ea typeface="微軟正黑體" pitchFamily="34" charset="-120"/>
                        </a:rPr>
                        <a:t>法令規定</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「再生能源發電設備認定辦法」第4</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條及第5條</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審查符合者，發給證明</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「再生能源發電設備認定辦法」第8條</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hMerge="1">
                  <a:txBody>
                    <a:bodyPr/>
                    <a:lstStyle/>
                    <a:p>
                      <a:endParaRPr lang="zh-TW"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「再生能源發電設備認定辦法」第8條及第9條</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bl>
          </a:graphicData>
        </a:graphic>
      </p:graphicFrame>
      <p:sp>
        <p:nvSpPr>
          <p:cNvPr id="5" name="矩形 4"/>
          <p:cNvSpPr/>
          <p:nvPr/>
        </p:nvSpPr>
        <p:spPr>
          <a:xfrm>
            <a:off x="405880" y="5687537"/>
            <a:ext cx="8342584" cy="45719"/>
          </a:xfrm>
          <a:prstGeom prst="rect">
            <a:avLst/>
          </a:prstGeom>
          <a:solidFill>
            <a:srgbClr val="90A4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標題 1"/>
          <p:cNvSpPr txBox="1">
            <a:spLocks/>
          </p:cNvSpPr>
          <p:nvPr/>
        </p:nvSpPr>
        <p:spPr>
          <a:xfrm>
            <a:off x="323528" y="332656"/>
            <a:ext cx="8424936" cy="72008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zh-TW" altLang="zh-TW" sz="1700" b="1" dirty="0">
                <a:solidFill>
                  <a:schemeClr val="dk1"/>
                </a:solidFill>
                <a:latin typeface="微軟正黑體" panose="020B0604030504040204" pitchFamily="34" charset="-120"/>
                <a:ea typeface="微軟正黑體" panose="020B0604030504040204" pitchFamily="34" charset="-120"/>
                <a:cs typeface="Merriweather"/>
              </a:rPr>
              <a:t>第三型再生エネルギー発電設備</a:t>
            </a:r>
            <a:r>
              <a:rPr lang="zh-TW" altLang="zh-TW" sz="1600" dirty="0" smtClean="0">
                <a:solidFill>
                  <a:schemeClr val="dk1"/>
                </a:solidFill>
                <a:latin typeface="微軟正黑體" panose="020B0604030504040204" pitchFamily="34" charset="-120"/>
                <a:ea typeface="微軟正黑體" panose="020B0604030504040204" pitchFamily="34" charset="-120"/>
                <a:cs typeface="Merriweather"/>
                <a:sym typeface="Merriweather"/>
              </a:rPr>
              <a:t>：</a:t>
            </a:r>
            <a:endParaRPr lang="zh-TW" altLang="zh-TW" sz="1600" dirty="0">
              <a:solidFill>
                <a:schemeClr val="dk1"/>
              </a:solidFill>
              <a:latin typeface="微軟正黑體" panose="020B0604030504040204" pitchFamily="34" charset="-120"/>
              <a:ea typeface="微軟正黑體" panose="020B0604030504040204" pitchFamily="34" charset="-120"/>
              <a:cs typeface="Merriweather"/>
              <a:sym typeface="Merriweather"/>
            </a:endParaRPr>
          </a:p>
          <a:p>
            <a:pPr algn="l">
              <a:spcBef>
                <a:spcPts val="0"/>
              </a:spcBef>
            </a:pPr>
            <a:r>
              <a:rPr lang="zh-TW" altLang="zh-TW" sz="1500" dirty="0">
                <a:solidFill>
                  <a:schemeClr val="dk1"/>
                </a:solidFill>
                <a:latin typeface="微軟正黑體" panose="020B0604030504040204" pitchFamily="34" charset="-120"/>
                <a:ea typeface="微軟正黑體" panose="020B0604030504040204" pitchFamily="34" charset="-120"/>
                <a:cs typeface="Merriweather"/>
              </a:rPr>
              <a:t>再生エネルギー発展条例</a:t>
            </a:r>
            <a:r>
              <a:rPr lang="zh-TW" altLang="zh-TW" sz="1500" dirty="0">
                <a:solidFill>
                  <a:schemeClr val="dk1"/>
                </a:solidFill>
                <a:latin typeface="微軟正黑體" panose="020B0604030504040204" pitchFamily="34" charset="-120"/>
                <a:ea typeface="微軟正黑體" panose="020B0604030504040204" pitchFamily="34" charset="-120"/>
                <a:cs typeface="Merriweather"/>
                <a:sym typeface="Merriweather"/>
              </a:rPr>
              <a:t>例</a:t>
            </a:r>
            <a:r>
              <a:rPr lang="zh-TW" altLang="zh-TW" sz="1500" dirty="0">
                <a:solidFill>
                  <a:schemeClr val="dk1"/>
                </a:solidFill>
                <a:latin typeface="微軟正黑體" panose="020B0604030504040204" pitchFamily="34" charset="-120"/>
                <a:ea typeface="微軟正黑體" panose="020B0604030504040204" pitchFamily="34" charset="-120"/>
                <a:cs typeface="Merriweather"/>
              </a:rPr>
              <a:t>第五条の規定に基づき</a:t>
            </a:r>
            <a:r>
              <a:rPr lang="zh-TW" altLang="zh-TW" sz="1500" dirty="0">
                <a:solidFill>
                  <a:schemeClr val="dk1"/>
                </a:solidFill>
                <a:latin typeface="微軟正黑體" panose="020B0604030504040204" pitchFamily="34" charset="-120"/>
                <a:ea typeface="微軟正黑體" panose="020B0604030504040204" pitchFamily="34" charset="-120"/>
                <a:cs typeface="Merriweather"/>
                <a:sym typeface="Merriweather"/>
              </a:rPr>
              <a:t>，</a:t>
            </a:r>
            <a:r>
              <a:rPr lang="zh-TW" altLang="zh-TW" sz="1500" dirty="0">
                <a:solidFill>
                  <a:schemeClr val="dk1"/>
                </a:solidFill>
                <a:latin typeface="微軟正黑體" panose="020B0604030504040204" pitchFamily="34" charset="-120"/>
                <a:ea typeface="微軟正黑體" panose="020B0604030504040204" pitchFamily="34" charset="-120"/>
                <a:cs typeface="Merriweather"/>
              </a:rPr>
              <a:t>装置容量が</a:t>
            </a:r>
            <a:r>
              <a:rPr lang="zh-TW" altLang="zh-TW" sz="1500" dirty="0">
                <a:solidFill>
                  <a:schemeClr val="dk1"/>
                </a:solidFill>
                <a:latin typeface="微軟正黑體" panose="020B0604030504040204" pitchFamily="34" charset="-120"/>
                <a:ea typeface="微軟正黑體" panose="020B0604030504040204" pitchFamily="34" charset="-120"/>
                <a:cs typeface="Merriweather"/>
                <a:sym typeface="Merriweather"/>
              </a:rPr>
              <a:t>量不</a:t>
            </a:r>
            <a:r>
              <a:rPr lang="zh-TW" altLang="zh-TW" sz="1500" dirty="0">
                <a:solidFill>
                  <a:schemeClr val="dk1"/>
                </a:solidFill>
                <a:latin typeface="微軟正黑體" panose="020B0604030504040204" pitchFamily="34" charset="-120"/>
                <a:ea typeface="微軟正黑體" panose="020B0604030504040204" pitchFamily="34" charset="-120"/>
                <a:cs typeface="Merriweather"/>
              </a:rPr>
              <a:t>500kW未満で</a:t>
            </a:r>
            <a:r>
              <a:rPr lang="zh-TW" altLang="zh-TW" sz="1500" dirty="0">
                <a:solidFill>
                  <a:schemeClr val="dk1"/>
                </a:solidFill>
                <a:latin typeface="微軟正黑體" panose="020B0604030504040204" pitchFamily="34" charset="-120"/>
                <a:ea typeface="微軟正黑體" panose="020B0604030504040204" pitchFamily="34" charset="-120"/>
                <a:cs typeface="Merriweather"/>
                <a:sym typeface="Merriweather"/>
              </a:rPr>
              <a:t>利</a:t>
            </a:r>
            <a:r>
              <a:rPr lang="zh-TW" altLang="zh-TW" sz="1500" dirty="0">
                <a:solidFill>
                  <a:schemeClr val="dk1"/>
                </a:solidFill>
                <a:latin typeface="微軟正黑體" panose="020B0604030504040204" pitchFamily="34" charset="-120"/>
                <a:ea typeface="微軟正黑體" panose="020B0604030504040204" pitchFamily="34" charset="-120"/>
                <a:cs typeface="Merriweather"/>
              </a:rPr>
              <a:t>再生エネル</a:t>
            </a:r>
            <a:r>
              <a:rPr lang="zh-TW" altLang="zh-TW" sz="1500" dirty="0" smtClean="0">
                <a:solidFill>
                  <a:schemeClr val="dk1"/>
                </a:solidFill>
                <a:latin typeface="微軟正黑體" panose="020B0604030504040204" pitchFamily="34" charset="-120"/>
                <a:ea typeface="微軟正黑體" panose="020B0604030504040204" pitchFamily="34" charset="-120"/>
                <a:cs typeface="Merriweather"/>
              </a:rPr>
              <a:t>ギーを</a:t>
            </a:r>
            <a:r>
              <a:rPr lang="zh-TW" altLang="zh-TW" sz="1500" dirty="0">
                <a:solidFill>
                  <a:schemeClr val="dk1"/>
                </a:solidFill>
                <a:latin typeface="微軟正黑體" panose="020B0604030504040204" pitchFamily="34" charset="-120"/>
                <a:ea typeface="微軟正黑體" panose="020B0604030504040204" pitchFamily="34" charset="-120"/>
                <a:cs typeface="Merriweather"/>
              </a:rPr>
              <a:t>用いて発電する自家用発電設備を指す。</a:t>
            </a:r>
            <a:endParaRPr lang="zh-TW" altLang="zh-TW" sz="1500" dirty="0">
              <a:solidFill>
                <a:schemeClr val="dk1"/>
              </a:solidFill>
              <a:latin typeface="微軟正黑體" panose="020B0604030504040204" pitchFamily="34" charset="-120"/>
              <a:ea typeface="微軟正黑體" panose="020B0604030504040204" pitchFamily="34" charset="-120"/>
              <a:cs typeface="Merriweather"/>
            </a:endParaRPr>
          </a:p>
        </p:txBody>
      </p:sp>
    </p:spTree>
    <p:extLst>
      <p:ext uri="{BB962C8B-B14F-4D97-AF65-F5344CB8AC3E}">
        <p14:creationId xmlns:p14="http://schemas.microsoft.com/office/powerpoint/2010/main" val="2650239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449801917"/>
              </p:ext>
            </p:extLst>
          </p:nvPr>
        </p:nvGraphicFramePr>
        <p:xfrm>
          <a:off x="539552" y="1124744"/>
          <a:ext cx="8136904" cy="4301032"/>
        </p:xfrm>
        <a:graphic>
          <a:graphicData uri="http://schemas.openxmlformats.org/drawingml/2006/table">
            <a:tbl>
              <a:tblPr firstRow="1" bandRow="1">
                <a:tableStyleId>{7DF18680-E054-41AD-8BC1-D1AEF772440D}</a:tableStyleId>
              </a:tblPr>
              <a:tblGrid>
                <a:gridCol w="576064"/>
                <a:gridCol w="1890210"/>
                <a:gridCol w="1890210"/>
                <a:gridCol w="1890210"/>
                <a:gridCol w="1890210"/>
              </a:tblGrid>
              <a:tr h="288032">
                <a:tc>
                  <a:txBody>
                    <a:bodyPr/>
                    <a:lstStyle/>
                    <a:p>
                      <a:pPr algn="ctr"/>
                      <a:r>
                        <a:rPr lang="zh-TW" altLang="en-US" sz="1200" dirty="0" smtClean="0">
                          <a:latin typeface="微軟正黑體" pitchFamily="34" charset="-120"/>
                          <a:ea typeface="微軟正黑體" pitchFamily="34" charset="-120"/>
                        </a:rPr>
                        <a:t>步驟</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一</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二</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三</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四</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r>
              <a:tr h="504056">
                <a:tc>
                  <a:txBody>
                    <a:bodyPr/>
                    <a:lstStyle/>
                    <a:p>
                      <a:pPr algn="ctr"/>
                      <a:r>
                        <a:rPr lang="zh-TW" altLang="en-US" sz="1200" dirty="0" smtClean="0">
                          <a:latin typeface="微軟正黑體" pitchFamily="34" charset="-120"/>
                          <a:ea typeface="微軟正黑體" pitchFamily="34" charset="-120"/>
                        </a:rPr>
                        <a:t>作業名稱</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工作許可證</a:t>
                      </a:r>
                      <a:endParaRPr lang="zh-TW" altLang="zh-TW" sz="1200" u="none" strike="noStrike" cap="none" baseline="0" dirty="0">
                        <a:latin typeface="微軟正黑體" panose="020B0604030504040204" pitchFamily="34" charset="-120"/>
                        <a:ea typeface="微軟正黑體" panose="020B0604030504040204" pitchFamily="34" charset="-120"/>
                        <a:cs typeface="Calibri"/>
                        <a:sym typeface="Calibri"/>
                      </a:endParaRP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再生能源發電設備認定</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簽訂購售電契約</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自用發電設備登記證</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982464">
                <a:tc>
                  <a:txBody>
                    <a:bodyPr/>
                    <a:lstStyle/>
                    <a:p>
                      <a:pPr algn="ctr"/>
                      <a:r>
                        <a:rPr lang="zh-TW" altLang="en-US" sz="1200" dirty="0" smtClean="0">
                          <a:latin typeface="微軟正黑體" pitchFamily="34" charset="-120"/>
                          <a:ea typeface="微軟正黑體" pitchFamily="34" charset="-120"/>
                        </a:rPr>
                        <a:t>文件</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申請書</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計畫書</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土地使用說明（同意書）</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4.</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環評核准文件</a:t>
                      </a:r>
                      <a:endParaRPr lang="zh-TW" altLang="zh-TW" sz="1200" u="none" strike="noStrike" cap="none" baseline="0" dirty="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工作許可證</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工作許可證</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再生能源設備認定證明</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內線圖</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線路分布圖</a:t>
                      </a:r>
                    </a:p>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主任技術員或技術員相</a:t>
                      </a: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p>
                    <a:p>
                      <a:pPr marL="111125" marR="0" lvl="0" indent="-11112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關證書</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r h="1033760">
                <a:tc>
                  <a:txBody>
                    <a:bodyPr/>
                    <a:lstStyle/>
                    <a:p>
                      <a:pPr algn="ctr"/>
                      <a:r>
                        <a:rPr lang="zh-TW" altLang="en-US" sz="1200" dirty="0" smtClean="0">
                          <a:latin typeface="微軟正黑體" pitchFamily="34" charset="-120"/>
                          <a:ea typeface="微軟正黑體" pitchFamily="34" charset="-120"/>
                        </a:rPr>
                        <a:t>有效期間</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algn="l"/>
                      <a:endParaRPr lang="zh-TW" altLang="en-US" sz="1200" dirty="0">
                        <a:latin typeface="微軟正黑體" pitchFamily="34" charset="-120"/>
                        <a:ea typeface="微軟正黑體" pitchFamily="34" charset="-120"/>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認定之日起1年內完成併聯審查及簽訂購售電契約</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300" dirty="0" smtClean="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簽約後1年須取得自用發電設備登記證，得展延每次展延期限為6個月（太陽光電發電設備者以1次為限）</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1468080">
                <a:tc>
                  <a:txBody>
                    <a:bodyPr/>
                    <a:lstStyle/>
                    <a:p>
                      <a:pPr algn="ctr"/>
                      <a:r>
                        <a:rPr lang="zh-TW" altLang="en-US" sz="1200" dirty="0" smtClean="0">
                          <a:latin typeface="微軟正黑體" pitchFamily="34" charset="-120"/>
                          <a:ea typeface="微軟正黑體" pitchFamily="34" charset="-120"/>
                        </a:rPr>
                        <a:t>法令規定</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「自用發電設備登記規</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則」第2條及第6條</a:t>
                      </a:r>
                    </a:p>
                    <a:p>
                      <a:pPr marL="114300" marR="0" lvl="0" indent="-11430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設置者必須為：工礦廠</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4300" marR="0" lvl="0" indent="-11430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商、農田水利、機關、</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4300" marR="0" lvl="0" indent="-11430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學校、醫院</a:t>
                      </a:r>
                    </a:p>
                    <a:p>
                      <a:pPr marL="114300" marR="0" lvl="0" indent="-11430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審查要件符合規定後，</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4300" marR="0" lvl="0" indent="-11430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核發工作許可證</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a:t>
                      </a: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p>
                    <a:p>
                      <a:pPr marL="0" marR="0" lvl="0" indent="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定辦法」第4條及第5條</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審查符合者，發給證明</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定辦法」第8條</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依簽約電價餘電躉售</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「自用發電設備登記規</a:t>
                      </a: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p>
                    <a:p>
                      <a:pPr marL="132715" marR="0" lvl="0" indent="-13271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則」第3條及「再生能</a:t>
                      </a: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p>
                    <a:p>
                      <a:pPr marL="132715" marR="0" lvl="0" indent="-13271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源發電設備認定辦法」</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第8條</a:t>
                      </a:r>
                    </a:p>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審查符合規定後，核發</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自用發電設備登記證</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bl>
          </a:graphicData>
        </a:graphic>
      </p:graphicFrame>
      <p:sp>
        <p:nvSpPr>
          <p:cNvPr id="5" name="矩形 4"/>
          <p:cNvSpPr/>
          <p:nvPr/>
        </p:nvSpPr>
        <p:spPr>
          <a:xfrm>
            <a:off x="539552" y="5399505"/>
            <a:ext cx="8136903" cy="45719"/>
          </a:xfrm>
          <a:prstGeom prst="rect">
            <a:avLst/>
          </a:prstGeom>
          <a:solidFill>
            <a:srgbClr val="90A4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標題 1"/>
          <p:cNvSpPr txBox="1">
            <a:spLocks/>
          </p:cNvSpPr>
          <p:nvPr/>
        </p:nvSpPr>
        <p:spPr>
          <a:xfrm>
            <a:off x="446856" y="332656"/>
            <a:ext cx="8229600" cy="8173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zh-TW" altLang="en-US" sz="1600" b="1" dirty="0" smtClean="0">
                <a:solidFill>
                  <a:srgbClr val="2C2C2C"/>
                </a:solidFill>
                <a:latin typeface="微軟正黑體" pitchFamily="34" charset="-120"/>
                <a:ea typeface="微軟正黑體" pitchFamily="34" charset="-120"/>
              </a:rPr>
              <a:t>第</a:t>
            </a:r>
            <a:r>
              <a:rPr lang="zh-TW" altLang="en-US" sz="1600" b="1" dirty="0">
                <a:solidFill>
                  <a:srgbClr val="2C2C2C"/>
                </a:solidFill>
                <a:latin typeface="微軟正黑體" pitchFamily="34" charset="-120"/>
                <a:ea typeface="微軟正黑體" pitchFamily="34" charset="-120"/>
              </a:rPr>
              <a:t>二</a:t>
            </a:r>
            <a:r>
              <a:rPr lang="zh-TW" altLang="en-US" sz="1600" b="1" dirty="0" smtClean="0">
                <a:solidFill>
                  <a:srgbClr val="2C2C2C"/>
                </a:solidFill>
                <a:latin typeface="微軟正黑體" pitchFamily="34" charset="-120"/>
                <a:ea typeface="微軟正黑體" pitchFamily="34" charset="-120"/>
              </a:rPr>
              <a:t>型再生能源</a:t>
            </a:r>
            <a:r>
              <a:rPr lang="zh-TW" altLang="en-US" sz="1600" b="1" dirty="0">
                <a:solidFill>
                  <a:srgbClr val="2C2C2C"/>
                </a:solidFill>
                <a:latin typeface="微軟正黑體" pitchFamily="34" charset="-120"/>
                <a:ea typeface="微軟正黑體" pitchFamily="34" charset="-120"/>
              </a:rPr>
              <a:t>發電</a:t>
            </a:r>
            <a:r>
              <a:rPr lang="zh-TW" altLang="en-US" sz="1600" b="1" dirty="0" smtClean="0">
                <a:solidFill>
                  <a:srgbClr val="2C2C2C"/>
                </a:solidFill>
                <a:latin typeface="微軟正黑體" pitchFamily="34" charset="-120"/>
                <a:ea typeface="微軟正黑體" pitchFamily="34" charset="-120"/>
              </a:rPr>
              <a:t>設備：</a:t>
            </a:r>
            <a:endParaRPr lang="en-US" altLang="zh-TW" sz="1600" b="1" dirty="0" smtClean="0">
              <a:solidFill>
                <a:srgbClr val="2C2C2C"/>
              </a:solidFill>
              <a:latin typeface="微軟正黑體" pitchFamily="34" charset="-120"/>
              <a:ea typeface="微軟正黑體" pitchFamily="34" charset="-120"/>
            </a:endParaRPr>
          </a:p>
          <a:p>
            <a:pPr lvl="0" algn="l">
              <a:spcBef>
                <a:spcPts val="0"/>
              </a:spcBef>
              <a:buSzPct val="25000"/>
            </a:pPr>
            <a:r>
              <a:rPr lang="zh-TW" altLang="zh-TW" sz="1400" dirty="0">
                <a:solidFill>
                  <a:schemeClr val="dk1"/>
                </a:solidFill>
                <a:latin typeface="微軟正黑體" panose="020B0604030504040204" pitchFamily="34" charset="-120"/>
                <a:ea typeface="微軟正黑體" panose="020B0604030504040204" pitchFamily="34" charset="-120"/>
                <a:cs typeface="Merriweather"/>
                <a:sym typeface="Merriweather"/>
              </a:rPr>
              <a:t>指依電業法規定，設置容量在五百瓩以上並利用再生能源發電之自用發電設備</a:t>
            </a:r>
            <a:r>
              <a:rPr lang="zh-TW" altLang="zh-TW" sz="1400" dirty="0" smtClean="0">
                <a:solidFill>
                  <a:schemeClr val="dk1"/>
                </a:solidFill>
                <a:latin typeface="微軟正黑體" panose="020B0604030504040204" pitchFamily="34" charset="-120"/>
                <a:ea typeface="微軟正黑體" panose="020B0604030504040204" pitchFamily="34" charset="-120"/>
                <a:cs typeface="Merriweather"/>
                <a:sym typeface="Merriweather"/>
              </a:rPr>
              <a:t>。</a:t>
            </a:r>
            <a:endParaRPr lang="zh-TW" altLang="zh-TW" sz="1400" dirty="0">
              <a:solidFill>
                <a:schemeClr val="dk1"/>
              </a:solidFill>
              <a:latin typeface="微軟正黑體" panose="020B0604030504040204" pitchFamily="34" charset="-120"/>
              <a:ea typeface="微軟正黑體" panose="020B0604030504040204" pitchFamily="34" charset="-120"/>
              <a:cs typeface="Merriweather"/>
              <a:sym typeface="Merriweather"/>
            </a:endParaRPr>
          </a:p>
        </p:txBody>
      </p:sp>
    </p:spTree>
    <p:extLst>
      <p:ext uri="{BB962C8B-B14F-4D97-AF65-F5344CB8AC3E}">
        <p14:creationId xmlns:p14="http://schemas.microsoft.com/office/powerpoint/2010/main" val="1126519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574936346"/>
              </p:ext>
            </p:extLst>
          </p:nvPr>
        </p:nvGraphicFramePr>
        <p:xfrm>
          <a:off x="539552" y="1124744"/>
          <a:ext cx="8136904" cy="4301032"/>
        </p:xfrm>
        <a:graphic>
          <a:graphicData uri="http://schemas.openxmlformats.org/drawingml/2006/table">
            <a:tbl>
              <a:tblPr firstRow="1" bandRow="1">
                <a:tableStyleId>{7DF18680-E054-41AD-8BC1-D1AEF772440D}</a:tableStyleId>
              </a:tblPr>
              <a:tblGrid>
                <a:gridCol w="576064"/>
                <a:gridCol w="1890210"/>
                <a:gridCol w="1890210"/>
                <a:gridCol w="1890210"/>
                <a:gridCol w="1890210"/>
              </a:tblGrid>
              <a:tr h="288032">
                <a:tc>
                  <a:txBody>
                    <a:bodyPr/>
                    <a:lstStyle/>
                    <a:p>
                      <a:pPr algn="ctr"/>
                      <a:r>
                        <a:rPr lang="zh-TW" altLang="en-US" sz="1200" dirty="0" smtClean="0">
                          <a:latin typeface="微軟正黑體" pitchFamily="34" charset="-120"/>
                          <a:ea typeface="微軟正黑體" pitchFamily="34" charset="-120"/>
                        </a:rPr>
                        <a:t>步驟</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一</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二</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三</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四</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r>
              <a:tr h="504056">
                <a:tc>
                  <a:txBody>
                    <a:bodyPr/>
                    <a:lstStyle/>
                    <a:p>
                      <a:pPr algn="ctr"/>
                      <a:r>
                        <a:rPr lang="zh-TW" altLang="en-US" sz="1200" dirty="0" smtClean="0">
                          <a:latin typeface="微軟正黑體" pitchFamily="34" charset="-120"/>
                          <a:ea typeface="微軟正黑體" pitchFamily="34" charset="-120"/>
                        </a:rPr>
                        <a:t>作業名稱</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工作許可證</a:t>
                      </a:r>
                      <a:endParaRPr lang="zh-TW" altLang="zh-TW" sz="1200" u="none" strike="noStrike" cap="none" baseline="0" dirty="0">
                        <a:latin typeface="微軟正黑體" panose="020B0604030504040204" pitchFamily="34" charset="-120"/>
                        <a:ea typeface="微軟正黑體" panose="020B0604030504040204" pitchFamily="34" charset="-120"/>
                        <a:cs typeface="Calibri"/>
                        <a:sym typeface="Calibri"/>
                      </a:endParaRP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再生能源發電設備認定</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簽訂購售電契約</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自用發電設備登記證</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982464">
                <a:tc>
                  <a:txBody>
                    <a:bodyPr/>
                    <a:lstStyle/>
                    <a:p>
                      <a:pPr algn="ctr"/>
                      <a:r>
                        <a:rPr lang="zh-TW" altLang="en-US" sz="1200" dirty="0" smtClean="0">
                          <a:latin typeface="微軟正黑體" pitchFamily="34" charset="-120"/>
                          <a:ea typeface="微軟正黑體" pitchFamily="34" charset="-120"/>
                        </a:rPr>
                        <a:t>文件</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申請書</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計畫書</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土地使用說明（同意書）</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4.</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環評核准文件</a:t>
                      </a:r>
                      <a:endParaRPr lang="zh-TW" altLang="zh-TW" sz="1200" u="none" strike="noStrike" cap="none" baseline="0" dirty="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工作許可證</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工作許可證</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再生能源設備認定證明</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內線圖</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線路分布圖</a:t>
                      </a:r>
                    </a:p>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主任技術員或技術員相</a:t>
                      </a: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p>
                    <a:p>
                      <a:pPr marL="111125" marR="0" lvl="0" indent="-11112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關證書</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r h="1033760">
                <a:tc>
                  <a:txBody>
                    <a:bodyPr/>
                    <a:lstStyle/>
                    <a:p>
                      <a:pPr algn="ctr"/>
                      <a:r>
                        <a:rPr lang="zh-TW" altLang="en-US" sz="1200" dirty="0" smtClean="0">
                          <a:latin typeface="微軟正黑體" pitchFamily="34" charset="-120"/>
                          <a:ea typeface="微軟正黑體" pitchFamily="34" charset="-120"/>
                        </a:rPr>
                        <a:t>有效期間</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algn="l"/>
                      <a:endParaRPr lang="zh-TW" altLang="en-US" sz="1200" dirty="0">
                        <a:latin typeface="微軟正黑體" pitchFamily="34" charset="-120"/>
                        <a:ea typeface="微軟正黑體" pitchFamily="34" charset="-120"/>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認定之日起1年內完成併聯審查及簽訂購售電契約</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300" dirty="0" smtClean="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簽約後1年須取得自用發電設備登記證，得展延每次展延期限為6個月（太陽光電發電設備者以1次為限）</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1468080">
                <a:tc>
                  <a:txBody>
                    <a:bodyPr/>
                    <a:lstStyle/>
                    <a:p>
                      <a:pPr algn="ctr"/>
                      <a:r>
                        <a:rPr lang="zh-TW" altLang="en-US" sz="1200" dirty="0" smtClean="0">
                          <a:latin typeface="微軟正黑體" pitchFamily="34" charset="-120"/>
                          <a:ea typeface="微軟正黑體" pitchFamily="34" charset="-120"/>
                        </a:rPr>
                        <a:t>法令規定</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「自用發電設備登記規</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則」第2條及第6條</a:t>
                      </a:r>
                    </a:p>
                    <a:p>
                      <a:pPr marL="114300" marR="0" lvl="0" indent="-11430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設置者必須為：工礦廠</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4300" marR="0" lvl="0" indent="-11430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商、農田水利、機關、</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4300" marR="0" lvl="0" indent="-11430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學校、醫院</a:t>
                      </a:r>
                    </a:p>
                    <a:p>
                      <a:pPr marL="114300" marR="0" lvl="0" indent="-11430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審查要件符合規定後，</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4300" marR="0" lvl="0" indent="-11430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核發工作許可證</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a:t>
                      </a: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p>
                    <a:p>
                      <a:pPr marL="0" marR="0" lvl="0" indent="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定辦法」第4條及第5條</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審查符合者，發給證明</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「再生能源發電設備認</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定辦法」第8條</a:t>
                      </a:r>
                    </a:p>
                    <a:p>
                      <a:pPr marL="0" marR="0" lvl="0" indent="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依簽約電價餘電躉售</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「自用發電設備登記規</a:t>
                      </a: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p>
                    <a:p>
                      <a:pPr marL="132715" marR="0" lvl="0" indent="-13271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則」第3條及「再生能</a:t>
                      </a: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p>
                    <a:p>
                      <a:pPr marL="132715" marR="0" lvl="0" indent="-13271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源發電設備認定辦法」</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第8條</a:t>
                      </a:r>
                    </a:p>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en-US"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審查符合規定後，核發</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自用發電設備登記證</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bl>
          </a:graphicData>
        </a:graphic>
      </p:graphicFrame>
      <p:sp>
        <p:nvSpPr>
          <p:cNvPr id="5" name="矩形 4"/>
          <p:cNvSpPr/>
          <p:nvPr/>
        </p:nvSpPr>
        <p:spPr>
          <a:xfrm>
            <a:off x="539552" y="5399505"/>
            <a:ext cx="8136903" cy="45719"/>
          </a:xfrm>
          <a:prstGeom prst="rect">
            <a:avLst/>
          </a:prstGeom>
          <a:solidFill>
            <a:srgbClr val="90A4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標題 1"/>
          <p:cNvSpPr txBox="1">
            <a:spLocks/>
          </p:cNvSpPr>
          <p:nvPr/>
        </p:nvSpPr>
        <p:spPr>
          <a:xfrm>
            <a:off x="467544" y="332656"/>
            <a:ext cx="8229600" cy="8173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zh-TW" altLang="zh-TW" sz="1600" b="1" dirty="0">
                <a:solidFill>
                  <a:schemeClr val="dk1"/>
                </a:solidFill>
                <a:latin typeface="微軟正黑體" panose="020B0604030504040204" pitchFamily="34" charset="-120"/>
                <a:ea typeface="微軟正黑體" panose="020B0604030504040204" pitchFamily="34" charset="-120"/>
                <a:cs typeface="Merriweather"/>
              </a:rPr>
              <a:t>第二型再生エネルギー発電設備</a:t>
            </a:r>
            <a:r>
              <a:rPr lang="zh-TW" altLang="zh-TW" sz="1600" b="1" dirty="0">
                <a:solidFill>
                  <a:schemeClr val="dk1"/>
                </a:solidFill>
                <a:latin typeface="微軟正黑體" panose="020B0604030504040204" pitchFamily="34" charset="-120"/>
                <a:ea typeface="微軟正黑體" panose="020B0604030504040204" pitchFamily="34" charset="-120"/>
                <a:cs typeface="Merriweather"/>
                <a:sym typeface="Merriweather"/>
              </a:rPr>
              <a:t>：</a:t>
            </a:r>
          </a:p>
          <a:p>
            <a:pPr algn="l">
              <a:spcBef>
                <a:spcPts val="0"/>
              </a:spcBef>
            </a:pPr>
            <a:r>
              <a:rPr lang="zh-TW" altLang="zh-TW" sz="1400" dirty="0">
                <a:solidFill>
                  <a:schemeClr val="dk1"/>
                </a:solidFill>
                <a:latin typeface="微軟正黑體" panose="020B0604030504040204" pitchFamily="34" charset="-120"/>
                <a:ea typeface="微軟正黑體" panose="020B0604030504040204" pitchFamily="34" charset="-120"/>
                <a:cs typeface="Merriweather"/>
              </a:rPr>
              <a:t>電業法の規定に基づいて設置された</a:t>
            </a:r>
            <a:r>
              <a:rPr lang="zh-TW" altLang="zh-TW" sz="1400" dirty="0">
                <a:solidFill>
                  <a:schemeClr val="dk1"/>
                </a:solidFill>
                <a:latin typeface="微軟正黑體" panose="020B0604030504040204" pitchFamily="34" charset="-120"/>
                <a:ea typeface="微軟正黑體" panose="020B0604030504040204" pitchFamily="34" charset="-120"/>
                <a:cs typeface="Merriweather"/>
                <a:sym typeface="Merriweather"/>
              </a:rPr>
              <a:t>，</a:t>
            </a:r>
            <a:r>
              <a:rPr lang="zh-TW" altLang="zh-TW" sz="1400" dirty="0">
                <a:solidFill>
                  <a:schemeClr val="dk1"/>
                </a:solidFill>
                <a:latin typeface="微軟正黑體" panose="020B0604030504040204" pitchFamily="34" charset="-120"/>
                <a:ea typeface="微軟正黑體" panose="020B0604030504040204" pitchFamily="34" charset="-120"/>
                <a:cs typeface="Merriweather"/>
              </a:rPr>
              <a:t>容量</a:t>
            </a:r>
            <a:r>
              <a:rPr lang="zh-TW" altLang="zh-TW" sz="1400" dirty="0">
                <a:solidFill>
                  <a:schemeClr val="dk1"/>
                </a:solidFill>
                <a:latin typeface="微軟正黑體" panose="020B0604030504040204" pitchFamily="34" charset="-120"/>
                <a:ea typeface="微軟正黑體" panose="020B0604030504040204" pitchFamily="34" charset="-120"/>
                <a:cs typeface="Merriweather"/>
                <a:sym typeface="Merriweather"/>
              </a:rPr>
              <a:t>量</a:t>
            </a:r>
            <a:r>
              <a:rPr lang="zh-TW" altLang="zh-TW" sz="1400" dirty="0">
                <a:solidFill>
                  <a:schemeClr val="dk1"/>
                </a:solidFill>
                <a:latin typeface="微軟正黑體" panose="020B0604030504040204" pitchFamily="34" charset="-120"/>
                <a:ea typeface="微軟正黑體" panose="020B0604030504040204" pitchFamily="34" charset="-120"/>
                <a:cs typeface="Merriweather"/>
              </a:rPr>
              <a:t>が500kW以上かつ</a:t>
            </a:r>
            <a:r>
              <a:rPr lang="zh-TW" altLang="zh-TW" sz="1400" dirty="0">
                <a:solidFill>
                  <a:schemeClr val="dk1"/>
                </a:solidFill>
                <a:latin typeface="微軟正黑體" panose="020B0604030504040204" pitchFamily="34" charset="-120"/>
                <a:ea typeface="微軟正黑體" panose="020B0604030504040204" pitchFamily="34" charset="-120"/>
                <a:cs typeface="Merriweather"/>
                <a:sym typeface="Merriweather"/>
              </a:rPr>
              <a:t>利</a:t>
            </a:r>
            <a:r>
              <a:rPr lang="zh-TW" altLang="zh-TW" sz="1400" dirty="0">
                <a:solidFill>
                  <a:schemeClr val="dk1"/>
                </a:solidFill>
                <a:latin typeface="微軟正黑體" panose="020B0604030504040204" pitchFamily="34" charset="-120"/>
                <a:ea typeface="微軟正黑體" panose="020B0604030504040204" pitchFamily="34" charset="-120"/>
                <a:cs typeface="Merriweather"/>
              </a:rPr>
              <a:t>再生エネルギーを用いて発電する自家用発電設備を指す。</a:t>
            </a:r>
            <a:endParaRPr lang="zh-TW" altLang="zh-TW" sz="1400" dirty="0">
              <a:solidFill>
                <a:schemeClr val="dk1"/>
              </a:solidFill>
              <a:latin typeface="微軟正黑體" panose="020B0604030504040204" pitchFamily="34" charset="-120"/>
              <a:ea typeface="微軟正黑體" panose="020B0604030504040204" pitchFamily="34" charset="-120"/>
              <a:cs typeface="Merriweather"/>
            </a:endParaRPr>
          </a:p>
        </p:txBody>
      </p:sp>
    </p:spTree>
    <p:extLst>
      <p:ext uri="{BB962C8B-B14F-4D97-AF65-F5344CB8AC3E}">
        <p14:creationId xmlns:p14="http://schemas.microsoft.com/office/powerpoint/2010/main" val="2559809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48490455"/>
              </p:ext>
            </p:extLst>
          </p:nvPr>
        </p:nvGraphicFramePr>
        <p:xfrm>
          <a:off x="265171" y="977737"/>
          <a:ext cx="8627309" cy="5344808"/>
        </p:xfrm>
        <a:graphic>
          <a:graphicData uri="http://schemas.openxmlformats.org/drawingml/2006/table">
            <a:tbl>
              <a:tblPr firstRow="1" bandRow="1">
                <a:tableStyleId>{7DF18680-E054-41AD-8BC1-D1AEF772440D}</a:tableStyleId>
              </a:tblPr>
              <a:tblGrid>
                <a:gridCol w="576064"/>
                <a:gridCol w="1610249"/>
                <a:gridCol w="1610249"/>
                <a:gridCol w="1610249"/>
                <a:gridCol w="1610249"/>
                <a:gridCol w="1610249"/>
              </a:tblGrid>
              <a:tr h="288032">
                <a:tc>
                  <a:txBody>
                    <a:bodyPr/>
                    <a:lstStyle/>
                    <a:p>
                      <a:pPr algn="ctr"/>
                      <a:r>
                        <a:rPr lang="zh-TW" altLang="en-US" sz="1200" dirty="0" smtClean="0">
                          <a:latin typeface="微軟正黑體" pitchFamily="34" charset="-120"/>
                          <a:ea typeface="微軟正黑體" pitchFamily="34" charset="-120"/>
                        </a:rPr>
                        <a:t>步驟</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一</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二</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三</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四</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c>
                  <a:txBody>
                    <a:bodyPr/>
                    <a:lstStyle/>
                    <a:p>
                      <a:pPr algn="ctr"/>
                      <a:r>
                        <a:rPr lang="zh-TW" altLang="en-US" sz="1200" dirty="0" smtClean="0">
                          <a:latin typeface="微軟正黑體" pitchFamily="34" charset="-120"/>
                          <a:ea typeface="微軟正黑體" pitchFamily="34" charset="-120"/>
                        </a:rPr>
                        <a:t>五</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A4AE"/>
                    </a:solidFill>
                  </a:tcPr>
                </a:tc>
              </a:tr>
              <a:tr h="677352">
                <a:tc>
                  <a:txBody>
                    <a:bodyPr/>
                    <a:lstStyle/>
                    <a:p>
                      <a:pPr algn="ctr"/>
                      <a:r>
                        <a:rPr lang="zh-TW" altLang="en-US" sz="1200" dirty="0" smtClean="0">
                          <a:latin typeface="微軟正黑體" pitchFamily="34" charset="-120"/>
                          <a:ea typeface="微軟正黑體" pitchFamily="34" charset="-120"/>
                        </a:rPr>
                        <a:t>作業名稱</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algn="l"/>
                      <a:r>
                        <a:rPr lang="zh-TW" altLang="en-US" sz="1200" dirty="0" smtClean="0">
                          <a:latin typeface="微軟正黑體" pitchFamily="34" charset="-120"/>
                          <a:ea typeface="微軟正黑體" pitchFamily="34" charset="-120"/>
                        </a:rPr>
                        <a:t>再生能源發電設備認定</a:t>
                      </a:r>
                      <a:endParaRPr lang="zh-TW" altLang="en-US" sz="1200" dirty="0">
                        <a:latin typeface="微軟正黑體" pitchFamily="34" charset="-120"/>
                        <a:ea typeface="微軟正黑體" pitchFamily="34" charset="-120"/>
                      </a:endParaRP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電業籌設許可</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施工許可</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簽購售電契約</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成立給照</a:t>
                      </a:r>
                    </a:p>
                  </a:txBody>
                  <a:tcPr marL="72000" marR="72000"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982464">
                <a:tc>
                  <a:txBody>
                    <a:bodyPr/>
                    <a:lstStyle/>
                    <a:p>
                      <a:pPr algn="ctr"/>
                      <a:r>
                        <a:rPr lang="zh-TW" altLang="en-US" sz="1200" dirty="0" smtClean="0">
                          <a:latin typeface="微軟正黑體" pitchFamily="34" charset="-120"/>
                          <a:ea typeface="微軟正黑體" pitchFamily="34" charset="-120"/>
                        </a:rPr>
                        <a:t>文件</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設置計畫書或電業籌備創設核准文件影本</a:t>
                      </a:r>
                      <a:endParaRPr lang="zh-TW" altLang="zh-TW" sz="1200" u="none" strike="noStrike" cap="none" baseline="0" dirty="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籌設計畫書</a:t>
                      </a:r>
                    </a:p>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環評核准文件</a:t>
                      </a:r>
                    </a:p>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地方主管機關同意</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函</a:t>
                      </a:r>
                    </a:p>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4.</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融資意願書</a:t>
                      </a:r>
                    </a:p>
                    <a:p>
                      <a:pPr marL="102870" marR="0" lvl="0" indent="-10287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5.</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土地使用同意書及</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02870" marR="0" lvl="0" indent="-102870"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地政機關意見書</a:t>
                      </a:r>
                    </a:p>
                    <a:p>
                      <a:pPr marL="102870" marR="0" lvl="0" indent="-10287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6.</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電源引接同意書</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工程計畫書</a:t>
                      </a:r>
                    </a:p>
                    <a:p>
                      <a:pPr marL="0" marR="0" lvl="0" indent="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初步圖樣及規範書</a:t>
                      </a:r>
                    </a:p>
                    <a:p>
                      <a:pPr marL="132715" marR="0" lvl="0" indent="-132715"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土地完成變更或容</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許使用證明文件</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（設至於領有使用</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執照之合法建築物</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上者，免附</a:t>
                      </a: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a:t>
                      </a:r>
                      <a:endParaRPr lang="zh-TW" altLang="en-US" sz="1200" dirty="0">
                        <a:latin typeface="微軟正黑體" pitchFamily="34" charset="-120"/>
                        <a:ea typeface="微軟正黑體" pitchFamily="34" charset="-120"/>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工作許可證</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just"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1.</a:t>
                      </a: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電業登記規則第8</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條所列各書圖</a:t>
                      </a:r>
                    </a:p>
                    <a:p>
                      <a:pPr marL="88900" marR="0" lvl="0" indent="-88900" algn="just"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電業竣工查驗作業</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88900" marR="0" lvl="0" indent="-88900" algn="just"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要點所列各文件</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r h="982464">
                <a:tc>
                  <a:txBody>
                    <a:bodyPr/>
                    <a:lstStyle/>
                    <a:p>
                      <a:pPr algn="ctr"/>
                      <a:r>
                        <a:rPr lang="zh-TW" altLang="en-US" sz="1200" dirty="0" smtClean="0">
                          <a:latin typeface="微軟正黑體" pitchFamily="34" charset="-120"/>
                          <a:ea typeface="微軟正黑體" pitchFamily="34" charset="-120"/>
                        </a:rPr>
                        <a:t>有效期間</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經認定之日起1年內須取得電源線引接同意書</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於電源線引接同意書有效期限內依電業法相關法規完成電業籌備創設</a:t>
                      </a:r>
                    </a:p>
                    <a:p>
                      <a:pPr marL="110490" marR="0" lvl="0" indent="-97790"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於工作許可證有效日起至電業籌備創設期間屆滿前電業完成簽定訂購電契約</a:t>
                      </a:r>
                      <a:endParaRPr lang="zh-TW" altLang="zh-TW" sz="1200" u="none" strike="noStrike" cap="none" baseline="0" dirty="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lang="zh-TW" altLang="en-US" sz="13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lang="zh-TW" altLang="en-US" sz="13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太陽光電發電設備者，簽約後18個月內必須取得電業執照</a:t>
                      </a:r>
                    </a:p>
                    <a:p>
                      <a:pPr algn="l"/>
                      <a:endParaRPr lang="zh-TW" altLang="en-US" sz="1200" dirty="0">
                        <a:latin typeface="微軟正黑體" pitchFamily="34" charset="-120"/>
                        <a:ea typeface="微軟正黑體" pitchFamily="34" charset="-120"/>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982464">
                <a:tc>
                  <a:txBody>
                    <a:bodyPr/>
                    <a:lstStyle/>
                    <a:p>
                      <a:pPr algn="ctr"/>
                      <a:r>
                        <a:rPr lang="zh-TW" altLang="en-US" sz="1200" dirty="0" smtClean="0">
                          <a:latin typeface="微軟正黑體" pitchFamily="34" charset="-120"/>
                          <a:ea typeface="微軟正黑體" pitchFamily="34" charset="-120"/>
                        </a:rPr>
                        <a:t>法令規定</a:t>
                      </a:r>
                      <a:endParaRPr lang="zh-TW" altLang="en-US" sz="1200" dirty="0">
                        <a:latin typeface="微軟正黑體" pitchFamily="34" charset="-120"/>
                        <a:ea typeface="微軟正黑體" pitchFamily="34"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2EAED"/>
                    </a:solidFill>
                  </a:tcPr>
                </a:tc>
                <a:tc>
                  <a:txBody>
                    <a:bodyPr/>
                    <a:lstStyle/>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「再生能源</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發電設</a:t>
                      </a:r>
                      <a:endParaRPr lang="en-US" altLang="zh-TW" sz="1200" u="none" strike="noStrike" cap="none" baseline="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zh-TW" altLang="en-US" sz="1200" u="none" strike="noStrike" cap="none" baseline="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備</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認定辦法」第</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4條</a:t>
                      </a:r>
                      <a:endParaRPr lang="en-US" altLang="zh-TW" sz="1200" u="none" strike="noStrike" cap="none" baseline="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zh-TW" altLang="en-US" sz="1200" u="none" strike="noStrike" cap="none" baseline="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及第</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5條</a:t>
                      </a:r>
                    </a:p>
                    <a:p>
                      <a:pPr marL="114300" marR="0" lvl="0" indent="-114300" algn="l" rtl="0">
                        <a:spcBef>
                          <a:spcPts val="0"/>
                        </a:spcBef>
                        <a:spcAft>
                          <a:spcPts val="0"/>
                        </a:spcAft>
                        <a:buSzPct val="25000"/>
                        <a:buNone/>
                      </a:pPr>
                      <a:r>
                        <a:rPr lang="zh-TW" altLang="zh-TW" sz="1200" u="none" strike="noStrike" cap="none" baseline="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審查</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符合者</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，發給</a:t>
                      </a:r>
                      <a:endParaRPr lang="en-US" altLang="zh-TW" sz="1200" u="none" strike="noStrike" cap="none" baseline="0" smtClean="0">
                        <a:latin typeface="微軟正黑體" panose="020B0604030504040204" pitchFamily="34" charset="-120"/>
                        <a:ea typeface="微軟正黑體" panose="020B0604030504040204" pitchFamily="34" charset="-120"/>
                        <a:cs typeface="Calibri"/>
                        <a:sym typeface="Calibri"/>
                      </a:endParaRPr>
                    </a:p>
                    <a:p>
                      <a:pPr marL="114300" marR="0" lvl="0" indent="-114300" algn="l" rtl="0">
                        <a:spcBef>
                          <a:spcPts val="0"/>
                        </a:spcBef>
                        <a:spcAft>
                          <a:spcPts val="0"/>
                        </a:spcAft>
                        <a:buSzPct val="25000"/>
                        <a:buNone/>
                      </a:pPr>
                      <a:r>
                        <a:rPr lang="zh-TW" altLang="en-US" sz="1200" u="none" strike="noStrike" cap="none" baseline="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smtClean="0">
                          <a:latin typeface="微軟正黑體" panose="020B0604030504040204" pitchFamily="34" charset="-120"/>
                          <a:ea typeface="微軟正黑體" panose="020B0604030504040204" pitchFamily="34" charset="-120"/>
                          <a:cs typeface="Calibri"/>
                          <a:sym typeface="Calibri"/>
                        </a:rPr>
                        <a:t>證明</a:t>
                      </a:r>
                      <a:endPar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「電業登記規則」</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第3條</a:t>
                      </a:r>
                    </a:p>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審查符合者，發給</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證明</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「電業登記規則」</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第3條</a:t>
                      </a:r>
                    </a:p>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審查要件符合規定</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後，核發工作許可</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證</a:t>
                      </a:r>
                    </a:p>
                    <a:p>
                      <a:pPr marL="111125" marR="0" lvl="0" indent="-11112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3.</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工作許可證有效期</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間（比照風力為1</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年），得申請展延，</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11125" marR="0" lvl="0" indent="-11112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每次展延一年</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依簽約電價躉售20年</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c>
                  <a:txBody>
                    <a:bodyPr/>
                    <a:lstStyle/>
                    <a:p>
                      <a:pPr marL="0" marR="0" lvl="0" indent="0" algn="l" rtl="0">
                        <a:spcBef>
                          <a:spcPts val="0"/>
                        </a:spcBef>
                        <a:spcAft>
                          <a:spcPts val="0"/>
                        </a:spcAft>
                        <a:buSzPct val="25000"/>
                        <a:buNone/>
                      </a:pPr>
                      <a:r>
                        <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1.</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「電業登記規則」</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第3條及「再生能源</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發電設備認定辦法」</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0" marR="0" lvl="0" indent="0"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第7條</a:t>
                      </a:r>
                    </a:p>
                    <a:p>
                      <a:pPr marL="132715" marR="0" lvl="0" indent="-132715" algn="l" rtl="0">
                        <a:spcBef>
                          <a:spcPts val="0"/>
                        </a:spcBef>
                        <a:spcAft>
                          <a:spcPts val="0"/>
                        </a:spcAft>
                        <a:buSzPct val="25000"/>
                        <a:buNone/>
                      </a:pPr>
                      <a:r>
                        <a:rPr lang="zh-TW" altLang="zh-TW" sz="1200" u="none" strike="noStrike" cap="none" baseline="0" dirty="0" smtClean="0">
                          <a:latin typeface="微軟正黑體" panose="020B0604030504040204" pitchFamily="34" charset="-120"/>
                          <a:ea typeface="微軟正黑體" panose="020B0604030504040204" pitchFamily="34" charset="-120"/>
                          <a:cs typeface="Arial"/>
                          <a:sym typeface="Arial"/>
                        </a:rPr>
                        <a:t>2.</a:t>
                      </a:r>
                      <a:r>
                        <a:rPr lang="zh-TW" altLang="en-US" sz="1200" u="none" strike="noStrike" cap="none" baseline="0" dirty="0" smtClean="0">
                          <a:latin typeface="微軟正黑體" panose="020B0604030504040204" pitchFamily="34" charset="-120"/>
                          <a:ea typeface="微軟正黑體" panose="020B0604030504040204" pitchFamily="34" charset="-120"/>
                          <a:cs typeface="Arial"/>
                          <a:sym typeface="Arial"/>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審查符合規定後，</a:t>
                      </a:r>
                      <a:endParaRPr lang="en-US"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endParaRPr>
                    </a:p>
                    <a:p>
                      <a:pPr marL="132715" marR="0" lvl="0" indent="-132715" algn="l" rtl="0">
                        <a:spcBef>
                          <a:spcPts val="0"/>
                        </a:spcBef>
                        <a:spcAft>
                          <a:spcPts val="0"/>
                        </a:spcAft>
                        <a:buSzPct val="25000"/>
                        <a:buNone/>
                      </a:pPr>
                      <a:r>
                        <a:rPr lang="zh-TW" altLang="en-US" sz="1200" u="none" strike="noStrike" cap="none" baseline="0" dirty="0" smtClean="0">
                          <a:latin typeface="微軟正黑體" panose="020B0604030504040204" pitchFamily="34" charset="-120"/>
                          <a:ea typeface="微軟正黑體" panose="020B0604030504040204" pitchFamily="34" charset="-120"/>
                          <a:cs typeface="Calibri"/>
                          <a:sym typeface="Calibri"/>
                        </a:rPr>
                        <a:t>    </a:t>
                      </a:r>
                      <a:r>
                        <a:rPr lang="zh-TW" altLang="zh-TW" sz="1200" u="none" strike="noStrike" cap="none" baseline="0" dirty="0" smtClean="0">
                          <a:latin typeface="微軟正黑體" panose="020B0604030504040204" pitchFamily="34" charset="-120"/>
                          <a:ea typeface="微軟正黑體" panose="020B0604030504040204" pitchFamily="34" charset="-120"/>
                          <a:cs typeface="Calibri"/>
                          <a:sym typeface="Calibri"/>
                        </a:rPr>
                        <a:t>核發電業執照</a:t>
                      </a: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7F7F7"/>
                    </a:solidFill>
                  </a:tcPr>
                </a:tc>
              </a:tr>
            </a:tbl>
          </a:graphicData>
        </a:graphic>
      </p:graphicFrame>
      <p:sp>
        <p:nvSpPr>
          <p:cNvPr id="5" name="矩形 4"/>
          <p:cNvSpPr/>
          <p:nvPr/>
        </p:nvSpPr>
        <p:spPr>
          <a:xfrm>
            <a:off x="265171" y="6335609"/>
            <a:ext cx="8620272" cy="45719"/>
          </a:xfrm>
          <a:prstGeom prst="rect">
            <a:avLst/>
          </a:prstGeom>
          <a:solidFill>
            <a:srgbClr val="90A4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標題 1"/>
          <p:cNvSpPr txBox="1">
            <a:spLocks/>
          </p:cNvSpPr>
          <p:nvPr/>
        </p:nvSpPr>
        <p:spPr>
          <a:xfrm>
            <a:off x="230832" y="163335"/>
            <a:ext cx="8229600" cy="8173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zh-TW" altLang="en-US" sz="1600" b="1" dirty="0" smtClean="0">
                <a:solidFill>
                  <a:srgbClr val="2C2C2C"/>
                </a:solidFill>
                <a:latin typeface="微軟正黑體" pitchFamily="34" charset="-120"/>
                <a:ea typeface="微軟正黑體" pitchFamily="34" charset="-120"/>
              </a:rPr>
              <a:t>第</a:t>
            </a:r>
            <a:r>
              <a:rPr lang="zh-TW" altLang="en-US" sz="1600" b="1" dirty="0">
                <a:solidFill>
                  <a:srgbClr val="2C2C2C"/>
                </a:solidFill>
                <a:latin typeface="微軟正黑體" pitchFamily="34" charset="-120"/>
                <a:ea typeface="微軟正黑體" pitchFamily="34" charset="-120"/>
              </a:rPr>
              <a:t>一</a:t>
            </a:r>
            <a:r>
              <a:rPr lang="zh-TW" altLang="en-US" sz="1600" b="1" dirty="0" smtClean="0">
                <a:solidFill>
                  <a:srgbClr val="2C2C2C"/>
                </a:solidFill>
                <a:latin typeface="微軟正黑體" pitchFamily="34" charset="-120"/>
                <a:ea typeface="微軟正黑體" pitchFamily="34" charset="-120"/>
              </a:rPr>
              <a:t>型再生能源</a:t>
            </a:r>
            <a:r>
              <a:rPr lang="zh-TW" altLang="en-US" sz="1600" b="1" dirty="0">
                <a:solidFill>
                  <a:srgbClr val="2C2C2C"/>
                </a:solidFill>
                <a:latin typeface="微軟正黑體" pitchFamily="34" charset="-120"/>
                <a:ea typeface="微軟正黑體" pitchFamily="34" charset="-120"/>
              </a:rPr>
              <a:t>發電</a:t>
            </a:r>
            <a:r>
              <a:rPr lang="zh-TW" altLang="en-US" sz="1600" b="1" dirty="0" smtClean="0">
                <a:solidFill>
                  <a:srgbClr val="2C2C2C"/>
                </a:solidFill>
                <a:latin typeface="微軟正黑體" pitchFamily="34" charset="-120"/>
                <a:ea typeface="微軟正黑體" pitchFamily="34" charset="-120"/>
              </a:rPr>
              <a:t>設備：</a:t>
            </a:r>
            <a:endParaRPr lang="en-US" altLang="zh-TW" sz="1600" b="1" dirty="0" smtClean="0">
              <a:solidFill>
                <a:srgbClr val="2C2C2C"/>
              </a:solidFill>
              <a:latin typeface="微軟正黑體" pitchFamily="34" charset="-120"/>
              <a:ea typeface="微軟正黑體" pitchFamily="34" charset="-120"/>
            </a:endParaRPr>
          </a:p>
          <a:p>
            <a:pPr lvl="0" algn="l">
              <a:spcBef>
                <a:spcPts val="0"/>
              </a:spcBef>
              <a:buSzPct val="25000"/>
            </a:pPr>
            <a:r>
              <a:rPr lang="zh-TW" altLang="zh-TW" sz="1400" dirty="0">
                <a:solidFill>
                  <a:schemeClr val="dk1"/>
                </a:solidFill>
                <a:latin typeface="微軟正黑體" panose="020B0604030504040204" pitchFamily="34" charset="-120"/>
                <a:ea typeface="微軟正黑體" panose="020B0604030504040204" pitchFamily="34" charset="-120"/>
                <a:cs typeface="Merriweather"/>
                <a:sym typeface="Merriweather"/>
              </a:rPr>
              <a:t>指電業依電業法規定，設置利用再生能源發電之發電設備</a:t>
            </a:r>
            <a:r>
              <a:rPr lang="zh-TW" altLang="zh-TW" sz="1400" dirty="0" smtClean="0">
                <a:solidFill>
                  <a:schemeClr val="dk1"/>
                </a:solidFill>
                <a:latin typeface="微軟正黑體" panose="020B0604030504040204" pitchFamily="34" charset="-120"/>
                <a:ea typeface="微軟正黑體" panose="020B0604030504040204" pitchFamily="34" charset="-120"/>
                <a:cs typeface="Merriweather"/>
                <a:sym typeface="Merriweather"/>
              </a:rPr>
              <a:t>。</a:t>
            </a:r>
            <a:endParaRPr lang="zh-TW" altLang="zh-TW" sz="1400" dirty="0">
              <a:solidFill>
                <a:schemeClr val="dk1"/>
              </a:solidFill>
              <a:latin typeface="微軟正黑體" panose="020B0604030504040204" pitchFamily="34" charset="-120"/>
              <a:ea typeface="微軟正黑體" panose="020B0604030504040204" pitchFamily="34" charset="-120"/>
              <a:cs typeface="Merriweather"/>
              <a:sym typeface="Merriweather"/>
            </a:endParaRPr>
          </a:p>
        </p:txBody>
      </p:sp>
    </p:spTree>
    <p:extLst>
      <p:ext uri="{BB962C8B-B14F-4D97-AF65-F5344CB8AC3E}">
        <p14:creationId xmlns:p14="http://schemas.microsoft.com/office/powerpoint/2010/main" val="327493106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2698</Words>
  <Application>Microsoft Office PowerPoint</Application>
  <PresentationFormat>如螢幕大小 (4:3)</PresentationFormat>
  <Paragraphs>396</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Office 佈景主題</vt:lpstr>
      <vt:lpstr>電廠營運服務  電廠資訊</vt:lpstr>
      <vt:lpstr>PowerPoint 簡報</vt:lpstr>
      <vt:lpstr>PowerPoint 簡報</vt:lpstr>
      <vt:lpstr>電廠營運服務  申請文件</vt:lpstr>
      <vt:lpstr>PowerPoint 簡報</vt:lpstr>
      <vt:lpstr>PowerPoint 簡報</vt:lpstr>
      <vt:lpstr>PowerPoint 簡報</vt:lpstr>
      <vt:lpstr>PowerPoint 簡報</vt:lpstr>
      <vt:lpstr>PowerPoint 簡報</vt:lpstr>
      <vt:lpstr>PowerPoint 簡報</vt:lpstr>
    </vt:vector>
  </TitlesOfParts>
  <Company>Akacia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AK Designer</dc:creator>
  <cp:lastModifiedBy>Akacia</cp:lastModifiedBy>
  <cp:revision>77</cp:revision>
  <dcterms:created xsi:type="dcterms:W3CDTF">2014-12-29T08:35:19Z</dcterms:created>
  <dcterms:modified xsi:type="dcterms:W3CDTF">2015-01-28T06:13:47Z</dcterms:modified>
</cp:coreProperties>
</file>